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2"/>
  </p:notesMasterIdLst>
  <p:sldIdLst>
    <p:sldId id="259" r:id="rId2"/>
    <p:sldId id="289" r:id="rId3"/>
    <p:sldId id="260" r:id="rId4"/>
    <p:sldId id="417" r:id="rId5"/>
    <p:sldId id="261" r:id="rId6"/>
    <p:sldId id="262" r:id="rId7"/>
    <p:sldId id="290" r:id="rId8"/>
    <p:sldId id="412" r:id="rId9"/>
    <p:sldId id="415" r:id="rId10"/>
    <p:sldId id="416" r:id="rId11"/>
    <p:sldId id="312" r:id="rId12"/>
    <p:sldId id="323" r:id="rId13"/>
    <p:sldId id="321" r:id="rId14"/>
    <p:sldId id="272" r:id="rId15"/>
    <p:sldId id="285" r:id="rId16"/>
    <p:sldId id="264" r:id="rId17"/>
    <p:sldId id="269" r:id="rId18"/>
    <p:sldId id="325" r:id="rId19"/>
    <p:sldId id="326" r:id="rId20"/>
    <p:sldId id="299" r:id="rId21"/>
    <p:sldId id="315" r:id="rId22"/>
    <p:sldId id="300" r:id="rId23"/>
    <p:sldId id="307" r:id="rId24"/>
    <p:sldId id="275" r:id="rId25"/>
    <p:sldId id="284" r:id="rId26"/>
    <p:sldId id="273" r:id="rId27"/>
    <p:sldId id="282" r:id="rId28"/>
    <p:sldId id="274" r:id="rId29"/>
    <p:sldId id="327" r:id="rId30"/>
    <p:sldId id="291" r:id="rId31"/>
  </p:sldIdLst>
  <p:sldSz cx="9906000" cy="6858000" type="A4"/>
  <p:notesSz cx="6858000" cy="9945688"/>
  <p:defaultTextStyle>
    <a:defPPr>
      <a:defRPr lang="en-US"/>
    </a:defPPr>
    <a:lvl1pPr algn="l" rtl="0" eaLnBrk="0" fontAlgn="base" hangingPunct="0">
      <a:spcBef>
        <a:spcPct val="0"/>
      </a:spcBef>
      <a:spcAft>
        <a:spcPct val="0"/>
      </a:spcAft>
      <a:defRPr sz="3600" kern="1200">
        <a:solidFill>
          <a:schemeClr val="tx1"/>
        </a:solidFill>
        <a:latin typeface="Minion" pitchFamily="2" charset="0"/>
        <a:ea typeface="+mn-ea"/>
        <a:cs typeface="+mn-cs"/>
      </a:defRPr>
    </a:lvl1pPr>
    <a:lvl2pPr marL="457200" algn="l" rtl="0" eaLnBrk="0" fontAlgn="base" hangingPunct="0">
      <a:spcBef>
        <a:spcPct val="0"/>
      </a:spcBef>
      <a:spcAft>
        <a:spcPct val="0"/>
      </a:spcAft>
      <a:defRPr sz="3600" kern="1200">
        <a:solidFill>
          <a:schemeClr val="tx1"/>
        </a:solidFill>
        <a:latin typeface="Minion" pitchFamily="2" charset="0"/>
        <a:ea typeface="+mn-ea"/>
        <a:cs typeface="+mn-cs"/>
      </a:defRPr>
    </a:lvl2pPr>
    <a:lvl3pPr marL="914400" algn="l" rtl="0" eaLnBrk="0" fontAlgn="base" hangingPunct="0">
      <a:spcBef>
        <a:spcPct val="0"/>
      </a:spcBef>
      <a:spcAft>
        <a:spcPct val="0"/>
      </a:spcAft>
      <a:defRPr sz="3600" kern="1200">
        <a:solidFill>
          <a:schemeClr val="tx1"/>
        </a:solidFill>
        <a:latin typeface="Minion" pitchFamily="2" charset="0"/>
        <a:ea typeface="+mn-ea"/>
        <a:cs typeface="+mn-cs"/>
      </a:defRPr>
    </a:lvl3pPr>
    <a:lvl4pPr marL="1371600" algn="l" rtl="0" eaLnBrk="0" fontAlgn="base" hangingPunct="0">
      <a:spcBef>
        <a:spcPct val="0"/>
      </a:spcBef>
      <a:spcAft>
        <a:spcPct val="0"/>
      </a:spcAft>
      <a:defRPr sz="3600" kern="1200">
        <a:solidFill>
          <a:schemeClr val="tx1"/>
        </a:solidFill>
        <a:latin typeface="Minion" pitchFamily="2" charset="0"/>
        <a:ea typeface="+mn-ea"/>
        <a:cs typeface="+mn-cs"/>
      </a:defRPr>
    </a:lvl4pPr>
    <a:lvl5pPr marL="1828800" algn="l" rtl="0" eaLnBrk="0" fontAlgn="base" hangingPunct="0">
      <a:spcBef>
        <a:spcPct val="0"/>
      </a:spcBef>
      <a:spcAft>
        <a:spcPct val="0"/>
      </a:spcAft>
      <a:defRPr sz="3600" kern="1200">
        <a:solidFill>
          <a:schemeClr val="tx1"/>
        </a:solidFill>
        <a:latin typeface="Minion" pitchFamily="2" charset="0"/>
        <a:ea typeface="+mn-ea"/>
        <a:cs typeface="+mn-cs"/>
      </a:defRPr>
    </a:lvl5pPr>
    <a:lvl6pPr marL="2286000" algn="l" defTabSz="914400" rtl="0" eaLnBrk="1" latinLnBrk="0" hangingPunct="1">
      <a:defRPr sz="3600" kern="1200">
        <a:solidFill>
          <a:schemeClr val="tx1"/>
        </a:solidFill>
        <a:latin typeface="Minion" pitchFamily="2" charset="0"/>
        <a:ea typeface="+mn-ea"/>
        <a:cs typeface="+mn-cs"/>
      </a:defRPr>
    </a:lvl6pPr>
    <a:lvl7pPr marL="2743200" algn="l" defTabSz="914400" rtl="0" eaLnBrk="1" latinLnBrk="0" hangingPunct="1">
      <a:defRPr sz="3600" kern="1200">
        <a:solidFill>
          <a:schemeClr val="tx1"/>
        </a:solidFill>
        <a:latin typeface="Minion" pitchFamily="2" charset="0"/>
        <a:ea typeface="+mn-ea"/>
        <a:cs typeface="+mn-cs"/>
      </a:defRPr>
    </a:lvl7pPr>
    <a:lvl8pPr marL="3200400" algn="l" defTabSz="914400" rtl="0" eaLnBrk="1" latinLnBrk="0" hangingPunct="1">
      <a:defRPr sz="3600" kern="1200">
        <a:solidFill>
          <a:schemeClr val="tx1"/>
        </a:solidFill>
        <a:latin typeface="Minion" pitchFamily="2" charset="0"/>
        <a:ea typeface="+mn-ea"/>
        <a:cs typeface="+mn-cs"/>
      </a:defRPr>
    </a:lvl8pPr>
    <a:lvl9pPr marL="3657600" algn="l" defTabSz="914400" rtl="0" eaLnBrk="1" latinLnBrk="0" hangingPunct="1">
      <a:defRPr sz="3600" kern="1200">
        <a:solidFill>
          <a:schemeClr val="tx1"/>
        </a:solidFill>
        <a:latin typeface="Minion" pitchFamily="2"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D5AB5"/>
    <a:srgbClr val="003399"/>
    <a:srgbClr val="0033CC"/>
    <a:srgbClr val="3366CC"/>
    <a:srgbClr val="0000CC"/>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0929"/>
  </p:normalViewPr>
  <p:slideViewPr>
    <p:cSldViewPr snapToGrid="0">
      <p:cViewPr varScale="1">
        <p:scale>
          <a:sx n="88" d="100"/>
          <a:sy n="88" d="100"/>
        </p:scale>
        <p:origin x="108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E277757-824F-24B1-E551-6723FC1CDC3B}"/>
              </a:ext>
            </a:extLst>
          </p:cNvPr>
          <p:cNvSpPr>
            <a:spLocks noGrp="1" noChangeArrowheads="1"/>
          </p:cNvSpPr>
          <p:nvPr>
            <p:ph type="hdr" sz="quarter"/>
          </p:nvPr>
        </p:nvSpPr>
        <p:spPr bwMode="auto">
          <a:xfrm>
            <a:off x="0" y="0"/>
            <a:ext cx="2971141" cy="49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516" tIns="46758" rIns="93516" bIns="46758" numCol="1" anchor="t" anchorCtr="0" compatLnSpc="1">
            <a:prstTxWarp prst="textNoShape">
              <a:avLst/>
            </a:prstTxWarp>
          </a:bodyPr>
          <a:lstStyle>
            <a:lvl1pPr>
              <a:defRPr sz="1200"/>
            </a:lvl1pPr>
          </a:lstStyle>
          <a:p>
            <a:endParaRPr lang="de-DE" altLang="de-DE"/>
          </a:p>
        </p:txBody>
      </p:sp>
      <p:sp>
        <p:nvSpPr>
          <p:cNvPr id="3075" name="Rectangle 3">
            <a:extLst>
              <a:ext uri="{FF2B5EF4-FFF2-40B4-BE49-F238E27FC236}">
                <a16:creationId xmlns:a16="http://schemas.microsoft.com/office/drawing/2014/main" id="{C1A2AE9A-FE9C-0593-D8A7-1E72FFF5CE00}"/>
              </a:ext>
            </a:extLst>
          </p:cNvPr>
          <p:cNvSpPr>
            <a:spLocks noGrp="1" noChangeArrowheads="1"/>
          </p:cNvSpPr>
          <p:nvPr>
            <p:ph type="dt" idx="1"/>
          </p:nvPr>
        </p:nvSpPr>
        <p:spPr bwMode="auto">
          <a:xfrm>
            <a:off x="3886859" y="0"/>
            <a:ext cx="2971141" cy="49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516" tIns="46758" rIns="93516" bIns="46758" numCol="1" anchor="t" anchorCtr="0" compatLnSpc="1">
            <a:prstTxWarp prst="textNoShape">
              <a:avLst/>
            </a:prstTxWarp>
          </a:bodyPr>
          <a:lstStyle>
            <a:lvl1pPr algn="r">
              <a:defRPr sz="1200"/>
            </a:lvl1pPr>
          </a:lstStyle>
          <a:p>
            <a:endParaRPr lang="de-DE" altLang="de-DE"/>
          </a:p>
        </p:txBody>
      </p:sp>
      <p:sp>
        <p:nvSpPr>
          <p:cNvPr id="3076" name="Rectangle 4">
            <a:extLst>
              <a:ext uri="{FF2B5EF4-FFF2-40B4-BE49-F238E27FC236}">
                <a16:creationId xmlns:a16="http://schemas.microsoft.com/office/drawing/2014/main" id="{3188698C-B67B-CA45-5B21-A047628C9066}"/>
              </a:ext>
            </a:extLst>
          </p:cNvPr>
          <p:cNvSpPr>
            <a:spLocks noGrp="1" noRot="1" noChangeAspect="1" noChangeArrowheads="1" noTextEdit="1"/>
          </p:cNvSpPr>
          <p:nvPr>
            <p:ph type="sldImg" idx="2"/>
          </p:nvPr>
        </p:nvSpPr>
        <p:spPr bwMode="auto">
          <a:xfrm>
            <a:off x="735013" y="746125"/>
            <a:ext cx="5389562" cy="37306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2E355968-56CA-A8E5-3621-C13F39031E9F}"/>
              </a:ext>
            </a:extLst>
          </p:cNvPr>
          <p:cNvSpPr>
            <a:spLocks noGrp="1" noChangeArrowheads="1"/>
          </p:cNvSpPr>
          <p:nvPr>
            <p:ph type="body" sz="quarter" idx="3"/>
          </p:nvPr>
        </p:nvSpPr>
        <p:spPr bwMode="auto">
          <a:xfrm>
            <a:off x="914072" y="4723639"/>
            <a:ext cx="5029859" cy="4476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516" tIns="46758" rIns="93516" bIns="46758" numCol="1" anchor="t" anchorCtr="0" compatLnSpc="1">
            <a:prstTxWarp prst="textNoShape">
              <a:avLst/>
            </a:prstTxWarp>
          </a:bodyPr>
          <a:lstStyle/>
          <a:p>
            <a:pPr lvl="0"/>
            <a:r>
              <a:rPr lang="en-US" altLang="de-DE"/>
              <a:t>Klicken Sie, um die Formate des Vorlagentextes zu bearbeiten</a:t>
            </a:r>
          </a:p>
          <a:p>
            <a:pPr lvl="1"/>
            <a:r>
              <a:rPr lang="en-US" altLang="de-DE"/>
              <a:t>Zweite Ebene</a:t>
            </a:r>
          </a:p>
          <a:p>
            <a:pPr lvl="2"/>
            <a:r>
              <a:rPr lang="en-US" altLang="de-DE"/>
              <a:t>Dritte Ebene</a:t>
            </a:r>
          </a:p>
          <a:p>
            <a:pPr lvl="3"/>
            <a:r>
              <a:rPr lang="en-US" altLang="de-DE"/>
              <a:t>Vierte Ebene</a:t>
            </a:r>
          </a:p>
          <a:p>
            <a:pPr lvl="4"/>
            <a:r>
              <a:rPr lang="en-US" altLang="de-DE"/>
              <a:t>Fünfte Ebene</a:t>
            </a:r>
          </a:p>
        </p:txBody>
      </p:sp>
      <p:sp>
        <p:nvSpPr>
          <p:cNvPr id="3078" name="Rectangle 6">
            <a:extLst>
              <a:ext uri="{FF2B5EF4-FFF2-40B4-BE49-F238E27FC236}">
                <a16:creationId xmlns:a16="http://schemas.microsoft.com/office/drawing/2014/main" id="{F927B688-5EE1-B65C-C2CE-1718390C0A41}"/>
              </a:ext>
            </a:extLst>
          </p:cNvPr>
          <p:cNvSpPr>
            <a:spLocks noGrp="1" noChangeArrowheads="1"/>
          </p:cNvSpPr>
          <p:nvPr>
            <p:ph type="ftr" sz="quarter" idx="4"/>
          </p:nvPr>
        </p:nvSpPr>
        <p:spPr bwMode="auto">
          <a:xfrm>
            <a:off x="0" y="9448887"/>
            <a:ext cx="2971141" cy="496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516" tIns="46758" rIns="93516" bIns="46758" numCol="1" anchor="b" anchorCtr="0" compatLnSpc="1">
            <a:prstTxWarp prst="textNoShape">
              <a:avLst/>
            </a:prstTxWarp>
          </a:bodyPr>
          <a:lstStyle>
            <a:lvl1pPr>
              <a:defRPr sz="1200"/>
            </a:lvl1pPr>
          </a:lstStyle>
          <a:p>
            <a:endParaRPr lang="de-DE" altLang="de-DE"/>
          </a:p>
        </p:txBody>
      </p:sp>
      <p:sp>
        <p:nvSpPr>
          <p:cNvPr id="3079" name="Rectangle 7">
            <a:extLst>
              <a:ext uri="{FF2B5EF4-FFF2-40B4-BE49-F238E27FC236}">
                <a16:creationId xmlns:a16="http://schemas.microsoft.com/office/drawing/2014/main" id="{7F7CBE84-9F9F-EC40-124E-88A00FFF0DD8}"/>
              </a:ext>
            </a:extLst>
          </p:cNvPr>
          <p:cNvSpPr>
            <a:spLocks noGrp="1" noChangeArrowheads="1"/>
          </p:cNvSpPr>
          <p:nvPr>
            <p:ph type="sldNum" sz="quarter" idx="5"/>
          </p:nvPr>
        </p:nvSpPr>
        <p:spPr bwMode="auto">
          <a:xfrm>
            <a:off x="3886859" y="9448887"/>
            <a:ext cx="2971141" cy="496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516" tIns="46758" rIns="93516" bIns="46758" numCol="1" anchor="b" anchorCtr="0" compatLnSpc="1">
            <a:prstTxWarp prst="textNoShape">
              <a:avLst/>
            </a:prstTxWarp>
          </a:bodyPr>
          <a:lstStyle>
            <a:lvl1pPr algn="r">
              <a:defRPr sz="1200"/>
            </a:lvl1pPr>
          </a:lstStyle>
          <a:p>
            <a:fld id="{1E047564-4B7D-4517-8029-B8AD62A423A6}" type="slidenum">
              <a:rPr lang="de-DE" altLang="de-DE"/>
              <a:pPr/>
              <a:t>‹Nr.›</a:t>
            </a:fld>
            <a:endParaRPr lang="de-DE" altLang="de-DE"/>
          </a:p>
        </p:txBody>
      </p:sp>
    </p:spTree>
    <p:extLst>
      <p:ext uri="{BB962C8B-B14F-4D97-AF65-F5344CB8AC3E}">
        <p14:creationId xmlns:p14="http://schemas.microsoft.com/office/powerpoint/2010/main" val="5643313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inion" pitchFamily="2" charset="0"/>
        <a:ea typeface="+mn-ea"/>
        <a:cs typeface="+mn-cs"/>
      </a:defRPr>
    </a:lvl1pPr>
    <a:lvl2pPr marL="457200" algn="l" rtl="0" eaLnBrk="0" fontAlgn="base" hangingPunct="0">
      <a:spcBef>
        <a:spcPct val="30000"/>
      </a:spcBef>
      <a:spcAft>
        <a:spcPct val="0"/>
      </a:spcAft>
      <a:defRPr sz="1200" kern="1200">
        <a:solidFill>
          <a:schemeClr val="tx1"/>
        </a:solidFill>
        <a:latin typeface="Minion" pitchFamily="2" charset="0"/>
        <a:ea typeface="+mn-ea"/>
        <a:cs typeface="+mn-cs"/>
      </a:defRPr>
    </a:lvl2pPr>
    <a:lvl3pPr marL="914400" algn="l" rtl="0" eaLnBrk="0" fontAlgn="base" hangingPunct="0">
      <a:spcBef>
        <a:spcPct val="30000"/>
      </a:spcBef>
      <a:spcAft>
        <a:spcPct val="0"/>
      </a:spcAft>
      <a:defRPr sz="1200" kern="1200">
        <a:solidFill>
          <a:schemeClr val="tx1"/>
        </a:solidFill>
        <a:latin typeface="Minion" pitchFamily="2" charset="0"/>
        <a:ea typeface="+mn-ea"/>
        <a:cs typeface="+mn-cs"/>
      </a:defRPr>
    </a:lvl3pPr>
    <a:lvl4pPr marL="1371600" algn="l" rtl="0" eaLnBrk="0" fontAlgn="base" hangingPunct="0">
      <a:spcBef>
        <a:spcPct val="30000"/>
      </a:spcBef>
      <a:spcAft>
        <a:spcPct val="0"/>
      </a:spcAft>
      <a:defRPr sz="1200" kern="1200">
        <a:solidFill>
          <a:schemeClr val="tx1"/>
        </a:solidFill>
        <a:latin typeface="Minion" pitchFamily="2" charset="0"/>
        <a:ea typeface="+mn-ea"/>
        <a:cs typeface="+mn-cs"/>
      </a:defRPr>
    </a:lvl4pPr>
    <a:lvl5pPr marL="1828800" algn="l" rtl="0" eaLnBrk="0" fontAlgn="base" hangingPunct="0">
      <a:spcBef>
        <a:spcPct val="30000"/>
      </a:spcBef>
      <a:spcAft>
        <a:spcPct val="0"/>
      </a:spcAft>
      <a:defRPr sz="1200" kern="1200">
        <a:solidFill>
          <a:schemeClr val="tx1"/>
        </a:solidFill>
        <a:latin typeface="Minion"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1</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833214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12</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977337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14</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056094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15</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63293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16</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524245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17</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217349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18</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736928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19</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539365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20</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124029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21</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207816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22</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899628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3</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944179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23</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166906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24</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975698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25</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037624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26</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926200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27</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054405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28</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891252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29</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028878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5</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997313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6</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279272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7</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856220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Kerngebite</a:t>
            </a:r>
            <a:r>
              <a:rPr lang="de-DE" dirty="0"/>
              <a:t> werden als Naturschutzgebiete gesichert. Der Vorschlag der Naturschutzverbände beinhaltet 3 große (zukünftige) Schutzgebiete.</a:t>
            </a:r>
          </a:p>
        </p:txBody>
      </p:sp>
      <p:sp>
        <p:nvSpPr>
          <p:cNvPr id="4" name="Foliennummernplatzhalter 3"/>
          <p:cNvSpPr>
            <a:spLocks noGrp="1"/>
          </p:cNvSpPr>
          <p:nvPr>
            <p:ph type="sldNum" sz="quarter" idx="5"/>
          </p:nvPr>
        </p:nvSpPr>
        <p:spPr/>
        <p:txBody>
          <a:bodyPr/>
          <a:lstStyle/>
          <a:p>
            <a:pPr>
              <a:defRPr/>
            </a:pPr>
            <a:fld id="{1012F60B-3389-4DFC-840C-9E1628437EBB}" type="slidenum">
              <a:rPr lang="de-DE" smtClean="0"/>
              <a:pPr>
                <a:defRPr/>
              </a:pPr>
              <a:t>8</a:t>
            </a:fld>
            <a:endParaRPr lang="de-DE" dirty="0"/>
          </a:p>
        </p:txBody>
      </p:sp>
    </p:spTree>
    <p:extLst>
      <p:ext uri="{BB962C8B-B14F-4D97-AF65-F5344CB8AC3E}">
        <p14:creationId xmlns:p14="http://schemas.microsoft.com/office/powerpoint/2010/main" val="340634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höhere ökologische Wertigkeit kann aus naturschutzfachlicher Sicht nur erreicht werden, wenn die Flachwasserzone deutlich vergrößert wird. Der Übergang zwischen See und Landlebensräumen bietet für zahlreiche Artengruppen attraktive Lebensräume dar. Kiesinseln, </a:t>
            </a:r>
            <a:r>
              <a:rPr lang="de-DE" dirty="0" err="1"/>
              <a:t>Röhrichtzonen</a:t>
            </a:r>
            <a:r>
              <a:rPr lang="de-DE" dirty="0"/>
              <a:t> und Feuchtwiesen bis hin zu einer artenreichen Wiese des Flachlandes, ein große Mulde mit zahlreichen Kleingewässern können zahlreichen bedrohten Arten einen dauerhaften Lebensraum bieten. </a:t>
            </a:r>
            <a:r>
              <a:rPr lang="de-DE" dirty="0" err="1"/>
              <a:t>Abschirmdene</a:t>
            </a:r>
            <a:r>
              <a:rPr lang="de-DE" dirty="0"/>
              <a:t> und </a:t>
            </a:r>
            <a:r>
              <a:rPr lang="de-DE" dirty="0" err="1"/>
              <a:t>strukturrierende</a:t>
            </a:r>
            <a:r>
              <a:rPr lang="de-DE" dirty="0"/>
              <a:t> </a:t>
            </a:r>
            <a:r>
              <a:rPr lang="de-DE" dirty="0" err="1"/>
              <a:t>Heckenenstrukturen</a:t>
            </a:r>
            <a:r>
              <a:rPr lang="de-DE" dirty="0"/>
              <a:t>, Einzelbäume bereichern das Landschaftsbild. </a:t>
            </a:r>
            <a:r>
              <a:rPr lang="de-DE" dirty="0" err="1"/>
              <a:t>Weietere</a:t>
            </a:r>
            <a:r>
              <a:rPr lang="de-DE" dirty="0"/>
              <a:t> Sonderstrukturen, wie z.B. die Brutflöße schaffen geschützte Bruträume für Seevogelarten. Als Kerngebiet für den Feldvogelschutz sollen die strukturreichen Äcker dienen. Laubwald am Rande der </a:t>
            </a:r>
            <a:r>
              <a:rPr lang="de-DE" dirty="0" err="1"/>
              <a:t>Inde</a:t>
            </a:r>
            <a:r>
              <a:rPr lang="de-DE" dirty="0"/>
              <a:t> und eine zentral gelegene Binnendüne (Magerrasen) sind weitere ökologische Hauptgestaltungselemente des Vorschlags der naturschutzverbände.</a:t>
            </a:r>
          </a:p>
        </p:txBody>
      </p:sp>
      <p:sp>
        <p:nvSpPr>
          <p:cNvPr id="4" name="Foliennummernplatzhalter 3"/>
          <p:cNvSpPr>
            <a:spLocks noGrp="1"/>
          </p:cNvSpPr>
          <p:nvPr>
            <p:ph type="sldNum" sz="quarter" idx="5"/>
          </p:nvPr>
        </p:nvSpPr>
        <p:spPr/>
        <p:txBody>
          <a:bodyPr/>
          <a:lstStyle/>
          <a:p>
            <a:pPr>
              <a:defRPr/>
            </a:pPr>
            <a:fld id="{1012F60B-3389-4DFC-840C-9E1628437EBB}" type="slidenum">
              <a:rPr lang="de-DE" smtClean="0"/>
              <a:pPr>
                <a:defRPr/>
              </a:pPr>
              <a:t>9</a:t>
            </a:fld>
            <a:endParaRPr lang="de-DE" dirty="0"/>
          </a:p>
        </p:txBody>
      </p:sp>
    </p:spTree>
    <p:extLst>
      <p:ext uri="{BB962C8B-B14F-4D97-AF65-F5344CB8AC3E}">
        <p14:creationId xmlns:p14="http://schemas.microsoft.com/office/powerpoint/2010/main" val="1647626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zweite Variante unterscheidet sich durch einen </a:t>
            </a:r>
            <a:r>
              <a:rPr lang="de-DE" dirty="0" err="1"/>
              <a:t>einen</a:t>
            </a:r>
            <a:r>
              <a:rPr lang="de-DE" dirty="0"/>
              <a:t> Damm, der die Flachwasserzone vor Einflüssen des Sees schützt und auch großflächig einen Grünlandsonderstandort </a:t>
            </a:r>
            <a:r>
              <a:rPr lang="de-DE" dirty="0" err="1"/>
              <a:t>darstellt.Ein</a:t>
            </a:r>
            <a:r>
              <a:rPr lang="de-DE" dirty="0"/>
              <a:t> breites Blütenband ist eine weitere </a:t>
            </a:r>
            <a:r>
              <a:rPr lang="de-DE" dirty="0" err="1"/>
              <a:t>besonderheit</a:t>
            </a:r>
            <a:r>
              <a:rPr lang="de-DE" dirty="0"/>
              <a:t> dieses Vorschlags.</a:t>
            </a:r>
          </a:p>
        </p:txBody>
      </p:sp>
      <p:sp>
        <p:nvSpPr>
          <p:cNvPr id="4" name="Foliennummernplatzhalter 3"/>
          <p:cNvSpPr>
            <a:spLocks noGrp="1"/>
          </p:cNvSpPr>
          <p:nvPr>
            <p:ph type="sldNum" sz="quarter" idx="5"/>
          </p:nvPr>
        </p:nvSpPr>
        <p:spPr/>
        <p:txBody>
          <a:bodyPr/>
          <a:lstStyle/>
          <a:p>
            <a:pPr>
              <a:defRPr/>
            </a:pPr>
            <a:fld id="{1012F60B-3389-4DFC-840C-9E1628437EBB}" type="slidenum">
              <a:rPr lang="de-DE" smtClean="0"/>
              <a:pPr>
                <a:defRPr/>
              </a:pPr>
              <a:t>10</a:t>
            </a:fld>
            <a:endParaRPr lang="de-DE" dirty="0"/>
          </a:p>
        </p:txBody>
      </p:sp>
    </p:spTree>
    <p:extLst>
      <p:ext uri="{BB962C8B-B14F-4D97-AF65-F5344CB8AC3E}">
        <p14:creationId xmlns:p14="http://schemas.microsoft.com/office/powerpoint/2010/main" val="3350357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313BC7-AA09-D233-894E-12D74671ECAB}"/>
              </a:ext>
            </a:extLst>
          </p:cNvPr>
          <p:cNvSpPr>
            <a:spLocks noGrp="1" noChangeArrowheads="1"/>
          </p:cNvSpPr>
          <p:nvPr>
            <p:ph type="sldNum" sz="quarter" idx="5"/>
          </p:nvPr>
        </p:nvSpPr>
        <p:spPr>
          <a:ln/>
        </p:spPr>
        <p:txBody>
          <a:bodyPr/>
          <a:lstStyle/>
          <a:p>
            <a:fld id="{34424595-023C-40DF-A3F1-C146A4EFD117}" type="slidenum">
              <a:rPr lang="de-DE" altLang="de-DE"/>
              <a:pPr/>
              <a:t>11</a:t>
            </a:fld>
            <a:endParaRPr lang="de-DE" altLang="de-DE"/>
          </a:p>
        </p:txBody>
      </p:sp>
      <p:sp>
        <p:nvSpPr>
          <p:cNvPr id="10242" name="Rectangle 2">
            <a:extLst>
              <a:ext uri="{FF2B5EF4-FFF2-40B4-BE49-F238E27FC236}">
                <a16:creationId xmlns:a16="http://schemas.microsoft.com/office/drawing/2014/main" id="{A65E6827-4303-B623-CFB6-79B774DF45FB}"/>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A26F597-9414-10A8-2F96-2F1207126751}"/>
              </a:ext>
            </a:extLst>
          </p:cNvPr>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85605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xml"/><Relationship Id="rId7" Type="http://schemas.openxmlformats.org/officeDocument/2006/relationships/image" Target="../media/image1.jpe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microsoft.com/office/2007/relationships/hdphoto" Target="../media/hdphoto1.wdp"/><Relationship Id="rId5" Type="http://schemas.openxmlformats.org/officeDocument/2006/relationships/slideMaster" Target="../slideMasters/slideMaster1.xml"/><Relationship Id="rId10" Type="http://schemas.openxmlformats.org/officeDocument/2006/relationships/image" Target="../media/image4.png"/><Relationship Id="rId4" Type="http://schemas.openxmlformats.org/officeDocument/2006/relationships/tags" Target="../tags/tag3.xml"/><Relationship Id="rId9"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56A25E-6632-BC55-9670-C5FC824EBEE7}"/>
              </a:ext>
            </a:extLst>
          </p:cNvPr>
          <p:cNvSpPr>
            <a:spLocks noGrp="1"/>
          </p:cNvSpPr>
          <p:nvPr>
            <p:ph type="ctrTitle"/>
          </p:nvPr>
        </p:nvSpPr>
        <p:spPr>
          <a:xfrm>
            <a:off x="1238250" y="1122363"/>
            <a:ext cx="74295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18C9EEC-1C48-19DF-E8A5-36C08DDEFF9F}"/>
              </a:ext>
            </a:extLst>
          </p:cNvPr>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7D9A4B5D-89D9-883F-98BE-2E84A06CE200}"/>
              </a:ext>
            </a:extLst>
          </p:cNvPr>
          <p:cNvSpPr>
            <a:spLocks noGrp="1"/>
          </p:cNvSpPr>
          <p:nvPr>
            <p:ph type="dt" sz="half"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962D3D87-521C-ED7D-4EAA-E78F713D56AA}"/>
              </a:ext>
            </a:extLst>
          </p:cNvPr>
          <p:cNvSpPr>
            <a:spLocks noGrp="1"/>
          </p:cNvSpPr>
          <p:nvPr>
            <p:ph type="ftr" sz="quarte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0F867712-DBCB-FE81-499C-DA0078A5A10C}"/>
              </a:ext>
            </a:extLst>
          </p:cNvPr>
          <p:cNvSpPr>
            <a:spLocks noGrp="1"/>
          </p:cNvSpPr>
          <p:nvPr>
            <p:ph type="sldNum" sz="quarter" idx="12"/>
          </p:nvPr>
        </p:nvSpPr>
        <p:spPr/>
        <p:txBody>
          <a:bodyPr/>
          <a:lstStyle>
            <a:lvl1pPr>
              <a:defRPr/>
            </a:lvl1pPr>
          </a:lstStyle>
          <a:p>
            <a:fld id="{86AB0DB7-3172-4E9C-9A84-97744903F0D6}" type="slidenum">
              <a:rPr lang="de-DE" altLang="de-DE"/>
              <a:pPr/>
              <a:t>‹Nr.›</a:t>
            </a:fld>
            <a:endParaRPr lang="de-DE" altLang="de-DE"/>
          </a:p>
        </p:txBody>
      </p:sp>
    </p:spTree>
    <p:extLst>
      <p:ext uri="{BB962C8B-B14F-4D97-AF65-F5344CB8AC3E}">
        <p14:creationId xmlns:p14="http://schemas.microsoft.com/office/powerpoint/2010/main" val="3017669921"/>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D71C3F-99B6-9001-02BC-B28BD35A0F4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6F644E4-8FD1-0FAB-9B40-DC203C2082B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A53FE42-E8B4-5495-1C20-75DDBD4E6E31}"/>
              </a:ext>
            </a:extLst>
          </p:cNvPr>
          <p:cNvSpPr>
            <a:spLocks noGrp="1"/>
          </p:cNvSpPr>
          <p:nvPr>
            <p:ph type="dt" sz="half"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764CACD6-264E-F41C-607A-8DB0EB29F52C}"/>
              </a:ext>
            </a:extLst>
          </p:cNvPr>
          <p:cNvSpPr>
            <a:spLocks noGrp="1"/>
          </p:cNvSpPr>
          <p:nvPr>
            <p:ph type="ftr" sz="quarte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54F7683D-0BB8-1091-2FB1-66B3C6D694FF}"/>
              </a:ext>
            </a:extLst>
          </p:cNvPr>
          <p:cNvSpPr>
            <a:spLocks noGrp="1"/>
          </p:cNvSpPr>
          <p:nvPr>
            <p:ph type="sldNum" sz="quarter" idx="12"/>
          </p:nvPr>
        </p:nvSpPr>
        <p:spPr/>
        <p:txBody>
          <a:bodyPr/>
          <a:lstStyle>
            <a:lvl1pPr>
              <a:defRPr/>
            </a:lvl1pPr>
          </a:lstStyle>
          <a:p>
            <a:fld id="{3A8BA21A-30E4-4192-97E5-AB4CD3C2AB12}" type="slidenum">
              <a:rPr lang="de-DE" altLang="de-DE"/>
              <a:pPr/>
              <a:t>‹Nr.›</a:t>
            </a:fld>
            <a:endParaRPr lang="de-DE" altLang="de-DE"/>
          </a:p>
        </p:txBody>
      </p:sp>
    </p:spTree>
    <p:extLst>
      <p:ext uri="{BB962C8B-B14F-4D97-AF65-F5344CB8AC3E}">
        <p14:creationId xmlns:p14="http://schemas.microsoft.com/office/powerpoint/2010/main" val="4133482555"/>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CD12671-0E51-5B7A-4359-76F46CE6CE8B}"/>
              </a:ext>
            </a:extLst>
          </p:cNvPr>
          <p:cNvSpPr>
            <a:spLocks noGrp="1"/>
          </p:cNvSpPr>
          <p:nvPr>
            <p:ph type="title" orient="vert"/>
          </p:nvPr>
        </p:nvSpPr>
        <p:spPr>
          <a:xfrm>
            <a:off x="7058025" y="609600"/>
            <a:ext cx="2105025" cy="5486400"/>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5F9884CF-87A0-DECD-861B-5BE75D131829}"/>
              </a:ext>
            </a:extLst>
          </p:cNvPr>
          <p:cNvSpPr>
            <a:spLocks noGrp="1"/>
          </p:cNvSpPr>
          <p:nvPr>
            <p:ph type="body" orient="vert" idx="1"/>
          </p:nvPr>
        </p:nvSpPr>
        <p:spPr>
          <a:xfrm>
            <a:off x="742950" y="609600"/>
            <a:ext cx="6162675" cy="54864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A611698-FDD7-C2F5-1DB0-989D256458B0}"/>
              </a:ext>
            </a:extLst>
          </p:cNvPr>
          <p:cNvSpPr>
            <a:spLocks noGrp="1"/>
          </p:cNvSpPr>
          <p:nvPr>
            <p:ph type="dt" sz="half"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22794E60-C56F-5729-B813-9489D31B9B33}"/>
              </a:ext>
            </a:extLst>
          </p:cNvPr>
          <p:cNvSpPr>
            <a:spLocks noGrp="1"/>
          </p:cNvSpPr>
          <p:nvPr>
            <p:ph type="ftr" sz="quarte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CEB60109-0E44-2A0F-0BB5-18B793A054C9}"/>
              </a:ext>
            </a:extLst>
          </p:cNvPr>
          <p:cNvSpPr>
            <a:spLocks noGrp="1"/>
          </p:cNvSpPr>
          <p:nvPr>
            <p:ph type="sldNum" sz="quarter" idx="12"/>
          </p:nvPr>
        </p:nvSpPr>
        <p:spPr/>
        <p:txBody>
          <a:bodyPr/>
          <a:lstStyle>
            <a:lvl1pPr>
              <a:defRPr/>
            </a:lvl1pPr>
          </a:lstStyle>
          <a:p>
            <a:fld id="{9DFCA89F-7536-4451-8A30-6E31B0B2164C}" type="slidenum">
              <a:rPr lang="de-DE" altLang="de-DE"/>
              <a:pPr/>
              <a:t>‹Nr.›</a:t>
            </a:fld>
            <a:endParaRPr lang="de-DE" altLang="de-DE"/>
          </a:p>
        </p:txBody>
      </p:sp>
    </p:spTree>
    <p:extLst>
      <p:ext uri="{BB962C8B-B14F-4D97-AF65-F5344CB8AC3E}">
        <p14:creationId xmlns:p14="http://schemas.microsoft.com/office/powerpoint/2010/main" val="169251580"/>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halt">
    <p:bg>
      <p:bgPr>
        <a:solidFill>
          <a:schemeClr val="bg1"/>
        </a:solidFill>
        <a:effectLst/>
      </p:bgPr>
    </p:bg>
    <p:spTree>
      <p:nvGrpSpPr>
        <p:cNvPr id="1" name=""/>
        <p:cNvGrpSpPr/>
        <p:nvPr/>
      </p:nvGrpSpPr>
      <p:grpSpPr>
        <a:xfrm>
          <a:off x="0" y="0"/>
          <a:ext cx="0" cy="0"/>
          <a:chOff x="0" y="0"/>
          <a:chExt cx="0" cy="0"/>
        </a:xfrm>
      </p:grpSpPr>
      <p:sp>
        <p:nvSpPr>
          <p:cNvPr id="2" name="Titel 4"/>
          <p:cNvSpPr>
            <a:spLocks/>
          </p:cNvSpPr>
          <p:nvPr userDrawn="1">
            <p:custDataLst>
              <p:tags r:id="rId2"/>
            </p:custDataLst>
          </p:nvPr>
        </p:nvSpPr>
        <p:spPr bwMode="auto">
          <a:xfrm>
            <a:off x="223573" y="5334000"/>
            <a:ext cx="84011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9688" rIns="0" bIns="39688" anchor="b"/>
          <a:lstStyle>
            <a:lvl1pPr marL="177800" defTabSz="971550">
              <a:defRPr>
                <a:solidFill>
                  <a:schemeClr val="tx1"/>
                </a:solidFill>
                <a:latin typeface="Calibri" pitchFamily="34" charset="0"/>
              </a:defRPr>
            </a:lvl1pPr>
            <a:lvl2pPr marL="742950" indent="-285750" defTabSz="971550">
              <a:defRPr>
                <a:solidFill>
                  <a:schemeClr val="tx1"/>
                </a:solidFill>
                <a:latin typeface="Calibri" pitchFamily="34" charset="0"/>
              </a:defRPr>
            </a:lvl2pPr>
            <a:lvl3pPr marL="1143000" indent="-228600" defTabSz="971550">
              <a:defRPr>
                <a:solidFill>
                  <a:schemeClr val="tx1"/>
                </a:solidFill>
                <a:latin typeface="Calibri" pitchFamily="34" charset="0"/>
              </a:defRPr>
            </a:lvl3pPr>
            <a:lvl4pPr marL="1600200" indent="-228600" defTabSz="971550">
              <a:defRPr>
                <a:solidFill>
                  <a:schemeClr val="tx1"/>
                </a:solidFill>
                <a:latin typeface="Calibri" pitchFamily="34" charset="0"/>
              </a:defRPr>
            </a:lvl4pPr>
            <a:lvl5pPr marL="2057400" indent="-228600" defTabSz="971550">
              <a:defRPr>
                <a:solidFill>
                  <a:schemeClr val="tx1"/>
                </a:solidFill>
                <a:latin typeface="Calibri" pitchFamily="34" charset="0"/>
              </a:defRPr>
            </a:lvl5pPr>
            <a:lvl6pPr marL="2514600" indent="-228600" defTabSz="971550" fontAlgn="base">
              <a:spcBef>
                <a:spcPct val="0"/>
              </a:spcBef>
              <a:spcAft>
                <a:spcPct val="0"/>
              </a:spcAft>
              <a:defRPr>
                <a:solidFill>
                  <a:schemeClr val="tx1"/>
                </a:solidFill>
                <a:latin typeface="Calibri" pitchFamily="34" charset="0"/>
              </a:defRPr>
            </a:lvl6pPr>
            <a:lvl7pPr marL="2971800" indent="-228600" defTabSz="971550" fontAlgn="base">
              <a:spcBef>
                <a:spcPct val="0"/>
              </a:spcBef>
              <a:spcAft>
                <a:spcPct val="0"/>
              </a:spcAft>
              <a:defRPr>
                <a:solidFill>
                  <a:schemeClr val="tx1"/>
                </a:solidFill>
                <a:latin typeface="Calibri" pitchFamily="34" charset="0"/>
              </a:defRPr>
            </a:lvl7pPr>
            <a:lvl8pPr marL="3429000" indent="-228600" defTabSz="971550" fontAlgn="base">
              <a:spcBef>
                <a:spcPct val="0"/>
              </a:spcBef>
              <a:spcAft>
                <a:spcPct val="0"/>
              </a:spcAft>
              <a:defRPr>
                <a:solidFill>
                  <a:schemeClr val="tx1"/>
                </a:solidFill>
                <a:latin typeface="Calibri" pitchFamily="34" charset="0"/>
              </a:defRPr>
            </a:lvl8pPr>
            <a:lvl9pPr marL="3886200" indent="-228600" defTabSz="971550" fontAlgn="base">
              <a:spcBef>
                <a:spcPct val="0"/>
              </a:spcBef>
              <a:spcAft>
                <a:spcPct val="0"/>
              </a:spcAft>
              <a:defRPr>
                <a:solidFill>
                  <a:schemeClr val="tx1"/>
                </a:solidFill>
                <a:latin typeface="Calibri" pitchFamily="34" charset="0"/>
              </a:defRPr>
            </a:lvl9pPr>
          </a:lstStyle>
          <a:p>
            <a:pPr>
              <a:lnSpc>
                <a:spcPct val="90000"/>
              </a:lnSpc>
              <a:defRPr/>
            </a:pPr>
            <a:endParaRPr lang="de-DE" altLang="de-DE" sz="2000" b="1">
              <a:solidFill>
                <a:schemeClr val="tx2"/>
              </a:solidFill>
            </a:endParaRPr>
          </a:p>
        </p:txBody>
      </p:sp>
      <p:sp>
        <p:nvSpPr>
          <p:cNvPr id="3" name="Untertitel 5"/>
          <p:cNvSpPr txBox="1">
            <a:spLocks/>
          </p:cNvSpPr>
          <p:nvPr userDrawn="1">
            <p:custDataLst>
              <p:tags r:id="rId3"/>
            </p:custDataLst>
          </p:nvPr>
        </p:nvSpPr>
        <p:spPr bwMode="auto">
          <a:xfrm>
            <a:off x="228733" y="4876801"/>
            <a:ext cx="702706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7250">
              <a:defRPr>
                <a:solidFill>
                  <a:schemeClr val="tx1"/>
                </a:solidFill>
                <a:latin typeface="Calibri" pitchFamily="34" charset="0"/>
              </a:defRPr>
            </a:lvl1pPr>
            <a:lvl2pPr marL="742950" indent="-285750" defTabSz="857250">
              <a:defRPr>
                <a:solidFill>
                  <a:schemeClr val="tx1"/>
                </a:solidFill>
                <a:latin typeface="Calibri" pitchFamily="34" charset="0"/>
              </a:defRPr>
            </a:lvl2pPr>
            <a:lvl3pPr marL="1143000" indent="-228600" defTabSz="857250">
              <a:defRPr>
                <a:solidFill>
                  <a:schemeClr val="tx1"/>
                </a:solidFill>
                <a:latin typeface="Calibri" pitchFamily="34" charset="0"/>
              </a:defRPr>
            </a:lvl3pPr>
            <a:lvl4pPr marL="1600200" indent="-228600" defTabSz="857250">
              <a:defRPr>
                <a:solidFill>
                  <a:schemeClr val="tx1"/>
                </a:solidFill>
                <a:latin typeface="Calibri" pitchFamily="34" charset="0"/>
              </a:defRPr>
            </a:lvl4pPr>
            <a:lvl5pPr marL="2057400" indent="-228600" defTabSz="857250">
              <a:defRPr>
                <a:solidFill>
                  <a:schemeClr val="tx1"/>
                </a:solidFill>
                <a:latin typeface="Calibri" pitchFamily="34" charset="0"/>
              </a:defRPr>
            </a:lvl5pPr>
            <a:lvl6pPr marL="2514600" indent="-228600" defTabSz="857250" fontAlgn="base">
              <a:spcBef>
                <a:spcPct val="0"/>
              </a:spcBef>
              <a:spcAft>
                <a:spcPct val="0"/>
              </a:spcAft>
              <a:defRPr>
                <a:solidFill>
                  <a:schemeClr val="tx1"/>
                </a:solidFill>
                <a:latin typeface="Calibri" pitchFamily="34" charset="0"/>
              </a:defRPr>
            </a:lvl6pPr>
            <a:lvl7pPr marL="2971800" indent="-228600" defTabSz="857250" fontAlgn="base">
              <a:spcBef>
                <a:spcPct val="0"/>
              </a:spcBef>
              <a:spcAft>
                <a:spcPct val="0"/>
              </a:spcAft>
              <a:defRPr>
                <a:solidFill>
                  <a:schemeClr val="tx1"/>
                </a:solidFill>
                <a:latin typeface="Calibri" pitchFamily="34" charset="0"/>
              </a:defRPr>
            </a:lvl7pPr>
            <a:lvl8pPr marL="3429000" indent="-228600" defTabSz="857250" fontAlgn="base">
              <a:spcBef>
                <a:spcPct val="0"/>
              </a:spcBef>
              <a:spcAft>
                <a:spcPct val="0"/>
              </a:spcAft>
              <a:defRPr>
                <a:solidFill>
                  <a:schemeClr val="tx1"/>
                </a:solidFill>
                <a:latin typeface="Calibri" pitchFamily="34" charset="0"/>
              </a:defRPr>
            </a:lvl8pPr>
            <a:lvl9pPr marL="3886200" indent="-228600" defTabSz="857250" fontAlgn="base">
              <a:spcBef>
                <a:spcPct val="0"/>
              </a:spcBef>
              <a:spcAft>
                <a:spcPct val="0"/>
              </a:spcAft>
              <a:defRPr>
                <a:solidFill>
                  <a:schemeClr val="tx1"/>
                </a:solidFill>
                <a:latin typeface="Calibri" pitchFamily="34" charset="0"/>
              </a:defRPr>
            </a:lvl9pPr>
          </a:lstStyle>
          <a:p>
            <a:pPr>
              <a:spcBef>
                <a:spcPct val="40000"/>
              </a:spcBef>
              <a:buClr>
                <a:schemeClr val="accent1"/>
              </a:buClr>
              <a:buSzPct val="80000"/>
              <a:buFont typeface="Wingdings" pitchFamily="2" charset="2"/>
              <a:buNone/>
              <a:defRPr/>
            </a:pPr>
            <a:endParaRPr lang="de-DE" altLang="de-DE" sz="3600"/>
          </a:p>
        </p:txBody>
      </p:sp>
      <p:graphicFrame>
        <p:nvGraphicFramePr>
          <p:cNvPr id="4" name="Rectangle 2" hidden="1"/>
          <p:cNvGraphicFramePr>
            <a:graphicFrameLocks/>
          </p:cNvGraphicFramePr>
          <p:nvPr>
            <p:custDataLst>
              <p:tags r:id="rId4"/>
            </p:custDataLst>
          </p:nvPr>
        </p:nvGraphicFramePr>
        <p:xfrm>
          <a:off x="0" y="0"/>
          <a:ext cx="158221" cy="158750"/>
        </p:xfrm>
        <a:graphic>
          <a:graphicData uri="http://schemas.openxmlformats.org/presentationml/2006/ole">
            <mc:AlternateContent xmlns:mc="http://schemas.openxmlformats.org/markup-compatibility/2006">
              <mc:Choice xmlns:v="urn:schemas-microsoft-com:vml" Requires="v">
                <p:oleObj spid="_x0000_s1044" r:id="rId6" imgW="0" imgH="0" progId="">
                  <p:embed/>
                </p:oleObj>
              </mc:Choice>
              <mc:Fallback>
                <p:oleObj r:id="rId6" imgW="0" imgH="0" progId="">
                  <p:embed/>
                  <p:pic>
                    <p:nvPicPr>
                      <p:cNvPr id="4" name="Rectangle 2"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221"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hteck: abgerundete Ecken 4">
            <a:extLst>
              <a:ext uri="{FF2B5EF4-FFF2-40B4-BE49-F238E27FC236}">
                <a16:creationId xmlns:a16="http://schemas.microsoft.com/office/drawing/2014/main" id="{E9B5C770-9593-C9E0-501B-65AE042F87C5}"/>
              </a:ext>
            </a:extLst>
          </p:cNvPr>
          <p:cNvSpPr/>
          <p:nvPr userDrawn="1"/>
        </p:nvSpPr>
        <p:spPr>
          <a:xfrm>
            <a:off x="0" y="-27384"/>
            <a:ext cx="9906000" cy="476672"/>
          </a:xfrm>
          <a:prstGeom prst="roundRect">
            <a:avLst/>
          </a:pr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600"/>
          </a:p>
        </p:txBody>
      </p:sp>
      <p:pic>
        <p:nvPicPr>
          <p:cNvPr id="13" name="Picture 15">
            <a:extLst>
              <a:ext uri="{FF2B5EF4-FFF2-40B4-BE49-F238E27FC236}">
                <a16:creationId xmlns:a16="http://schemas.microsoft.com/office/drawing/2014/main" id="{05D61FA1-EBFF-2BE9-3E2F-C600A8DFF78F}"/>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p:blipFill>
        <p:spPr bwMode="auto">
          <a:xfrm>
            <a:off x="223574" y="6207612"/>
            <a:ext cx="693065" cy="60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15">
            <a:extLst>
              <a:ext uri="{FF2B5EF4-FFF2-40B4-BE49-F238E27FC236}">
                <a16:creationId xmlns:a16="http://schemas.microsoft.com/office/drawing/2014/main" id="{15FAE584-6D36-4A86-8FC3-E61A9B79FE2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364602" y="6446294"/>
            <a:ext cx="624069" cy="367082"/>
          </a:xfrm>
          <a:prstGeom prst="rect">
            <a:avLst/>
          </a:prstGeom>
        </p:spPr>
      </p:pic>
      <p:pic>
        <p:nvPicPr>
          <p:cNvPr id="17" name="Grafik 16">
            <a:extLst>
              <a:ext uri="{FF2B5EF4-FFF2-40B4-BE49-F238E27FC236}">
                <a16:creationId xmlns:a16="http://schemas.microsoft.com/office/drawing/2014/main" id="{E924E24D-2A70-9869-ED7F-567B11D96A7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78714" y="6400678"/>
            <a:ext cx="447091" cy="412699"/>
          </a:xfrm>
          <a:prstGeom prst="rect">
            <a:avLst/>
          </a:prstGeom>
        </p:spPr>
      </p:pic>
      <p:pic>
        <p:nvPicPr>
          <p:cNvPr id="18" name="Grafik 17">
            <a:extLst>
              <a:ext uri="{FF2B5EF4-FFF2-40B4-BE49-F238E27FC236}">
                <a16:creationId xmlns:a16="http://schemas.microsoft.com/office/drawing/2014/main" id="{23305F6D-D84A-A641-2359-093217BDBF0E}"/>
              </a:ext>
            </a:extLst>
          </p:cNvPr>
          <p:cNvPicPr>
            <a:picLocks noChangeAspect="1"/>
          </p:cNvPicPr>
          <p:nvPr userDrawn="1"/>
        </p:nvPicPr>
        <p:blipFill>
          <a:blip r:embed="rId10" cstate="print">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val="0"/>
              </a:ext>
            </a:extLst>
          </a:blip>
          <a:stretch>
            <a:fillRect/>
          </a:stretch>
        </p:blipFill>
        <p:spPr>
          <a:xfrm>
            <a:off x="7917330" y="620688"/>
            <a:ext cx="1654125" cy="1191414"/>
          </a:xfrm>
          <a:prstGeom prst="rect">
            <a:avLst/>
          </a:prstGeom>
          <a:noFill/>
          <a:ln>
            <a:noFill/>
          </a:ln>
          <a:effectLst>
            <a:glow>
              <a:schemeClr val="accent1"/>
            </a:glow>
          </a:effectLst>
        </p:spPr>
      </p:pic>
      <p:sp>
        <p:nvSpPr>
          <p:cNvPr id="19" name="Textfeld 18">
            <a:extLst>
              <a:ext uri="{FF2B5EF4-FFF2-40B4-BE49-F238E27FC236}">
                <a16:creationId xmlns:a16="http://schemas.microsoft.com/office/drawing/2014/main" id="{9F65359F-A7AF-E74E-99A9-F955641B2208}"/>
              </a:ext>
            </a:extLst>
          </p:cNvPr>
          <p:cNvSpPr txBox="1"/>
          <p:nvPr userDrawn="1"/>
        </p:nvSpPr>
        <p:spPr>
          <a:xfrm>
            <a:off x="9087460" y="6551766"/>
            <a:ext cx="624069" cy="261610"/>
          </a:xfrm>
          <a:prstGeom prst="rect">
            <a:avLst/>
          </a:prstGeom>
          <a:noFill/>
        </p:spPr>
        <p:txBody>
          <a:bodyPr wrap="square" rtlCol="0">
            <a:spAutoFit/>
          </a:bodyPr>
          <a:lstStyle/>
          <a:p>
            <a:fld id="{93BB2056-955A-43A4-BB8C-CFA3A7AF4816}" type="slidenum">
              <a:rPr lang="de-DE" sz="1100" smtClean="0">
                <a:solidFill>
                  <a:schemeClr val="tx2"/>
                </a:solidFill>
              </a:rPr>
              <a:t>‹Nr.›</a:t>
            </a:fld>
            <a:endParaRPr lang="de-DE" sz="1100" dirty="0">
              <a:solidFill>
                <a:schemeClr val="tx2"/>
              </a:solidFill>
            </a:endParaRPr>
          </a:p>
        </p:txBody>
      </p:sp>
    </p:spTree>
    <p:extLst>
      <p:ext uri="{BB962C8B-B14F-4D97-AF65-F5344CB8AC3E}">
        <p14:creationId xmlns:p14="http://schemas.microsoft.com/office/powerpoint/2010/main" val="2424284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E93AC7-B1ED-7D70-E812-5D0DF14A6DD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4BF39AC-4EFC-A7FC-3414-7109BA0877D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ED8AC5A-64FA-C0DA-F4F4-3E699305E584}"/>
              </a:ext>
            </a:extLst>
          </p:cNvPr>
          <p:cNvSpPr>
            <a:spLocks noGrp="1"/>
          </p:cNvSpPr>
          <p:nvPr>
            <p:ph type="dt" sz="half"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9B030F4C-2EF6-AE22-586E-A44CE03EBD30}"/>
              </a:ext>
            </a:extLst>
          </p:cNvPr>
          <p:cNvSpPr>
            <a:spLocks noGrp="1"/>
          </p:cNvSpPr>
          <p:nvPr>
            <p:ph type="ftr" sz="quarte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F79A9F32-6BFA-CE67-9773-7EBA1997E30C}"/>
              </a:ext>
            </a:extLst>
          </p:cNvPr>
          <p:cNvSpPr>
            <a:spLocks noGrp="1"/>
          </p:cNvSpPr>
          <p:nvPr>
            <p:ph type="sldNum" sz="quarter" idx="12"/>
          </p:nvPr>
        </p:nvSpPr>
        <p:spPr/>
        <p:txBody>
          <a:bodyPr/>
          <a:lstStyle>
            <a:lvl1pPr>
              <a:defRPr/>
            </a:lvl1pPr>
          </a:lstStyle>
          <a:p>
            <a:fld id="{A299974B-DDF7-4545-ACEE-5BA3F8F3CB3E}" type="slidenum">
              <a:rPr lang="de-DE" altLang="de-DE"/>
              <a:pPr/>
              <a:t>‹Nr.›</a:t>
            </a:fld>
            <a:endParaRPr lang="de-DE" altLang="de-DE"/>
          </a:p>
        </p:txBody>
      </p:sp>
    </p:spTree>
    <p:extLst>
      <p:ext uri="{BB962C8B-B14F-4D97-AF65-F5344CB8AC3E}">
        <p14:creationId xmlns:p14="http://schemas.microsoft.com/office/powerpoint/2010/main" val="1204869087"/>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A0D014-640C-465C-D911-7A188BD80157}"/>
              </a:ext>
            </a:extLst>
          </p:cNvPr>
          <p:cNvSpPr>
            <a:spLocks noGrp="1"/>
          </p:cNvSpPr>
          <p:nvPr>
            <p:ph type="title"/>
          </p:nvPr>
        </p:nvSpPr>
        <p:spPr>
          <a:xfrm>
            <a:off x="676275" y="1709738"/>
            <a:ext cx="8543925"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83BFBC3E-6BA8-CBF0-DBC6-63341E2CCF99}"/>
              </a:ext>
            </a:extLst>
          </p:cNvPr>
          <p:cNvSpPr>
            <a:spLocks noGrp="1"/>
          </p:cNvSpPr>
          <p:nvPr>
            <p:ph type="body" idx="1"/>
          </p:nvPr>
        </p:nvSpPr>
        <p:spPr>
          <a:xfrm>
            <a:off x="676275" y="4589463"/>
            <a:ext cx="8543925"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
        <p:nvSpPr>
          <p:cNvPr id="4" name="Datumsplatzhalter 3">
            <a:extLst>
              <a:ext uri="{FF2B5EF4-FFF2-40B4-BE49-F238E27FC236}">
                <a16:creationId xmlns:a16="http://schemas.microsoft.com/office/drawing/2014/main" id="{672EF7AD-2A22-549E-5E43-2844E559F0B2}"/>
              </a:ext>
            </a:extLst>
          </p:cNvPr>
          <p:cNvSpPr>
            <a:spLocks noGrp="1"/>
          </p:cNvSpPr>
          <p:nvPr>
            <p:ph type="dt" sz="half"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8F30E79B-7F5C-6E17-C058-CB07FEC7105A}"/>
              </a:ext>
            </a:extLst>
          </p:cNvPr>
          <p:cNvSpPr>
            <a:spLocks noGrp="1"/>
          </p:cNvSpPr>
          <p:nvPr>
            <p:ph type="ftr" sz="quarte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A8802E83-4A04-CE45-C1EE-46A77CF2651A}"/>
              </a:ext>
            </a:extLst>
          </p:cNvPr>
          <p:cNvSpPr>
            <a:spLocks noGrp="1"/>
          </p:cNvSpPr>
          <p:nvPr>
            <p:ph type="sldNum" sz="quarter" idx="12"/>
          </p:nvPr>
        </p:nvSpPr>
        <p:spPr/>
        <p:txBody>
          <a:bodyPr/>
          <a:lstStyle>
            <a:lvl1pPr>
              <a:defRPr/>
            </a:lvl1pPr>
          </a:lstStyle>
          <a:p>
            <a:fld id="{8655A8C9-7A9E-4CDE-B534-06D797B52EE4}" type="slidenum">
              <a:rPr lang="de-DE" altLang="de-DE"/>
              <a:pPr/>
              <a:t>‹Nr.›</a:t>
            </a:fld>
            <a:endParaRPr lang="de-DE" altLang="de-DE"/>
          </a:p>
        </p:txBody>
      </p:sp>
    </p:spTree>
    <p:extLst>
      <p:ext uri="{BB962C8B-B14F-4D97-AF65-F5344CB8AC3E}">
        <p14:creationId xmlns:p14="http://schemas.microsoft.com/office/powerpoint/2010/main" val="2801468897"/>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AD118E-EAE2-9E13-7837-5419E0D1E24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3F5BDE5-082D-1E69-02AF-F567D91B4203}"/>
              </a:ext>
            </a:extLst>
          </p:cNvPr>
          <p:cNvSpPr>
            <a:spLocks noGrp="1"/>
          </p:cNvSpPr>
          <p:nvPr>
            <p:ph sz="half" idx="1"/>
          </p:nvPr>
        </p:nvSpPr>
        <p:spPr>
          <a:xfrm>
            <a:off x="742950" y="1981200"/>
            <a:ext cx="4133850" cy="4114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570EBFE-A1CB-82B3-FF2F-41DCE75F2EFB}"/>
              </a:ext>
            </a:extLst>
          </p:cNvPr>
          <p:cNvSpPr>
            <a:spLocks noGrp="1"/>
          </p:cNvSpPr>
          <p:nvPr>
            <p:ph sz="half" idx="2"/>
          </p:nvPr>
        </p:nvSpPr>
        <p:spPr>
          <a:xfrm>
            <a:off x="5029200" y="1981200"/>
            <a:ext cx="4133850" cy="4114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DBAFF24-761E-26E2-FB89-019B0F42E3E7}"/>
              </a:ext>
            </a:extLst>
          </p:cNvPr>
          <p:cNvSpPr>
            <a:spLocks noGrp="1"/>
          </p:cNvSpPr>
          <p:nvPr>
            <p:ph type="dt" sz="half" idx="10"/>
          </p:nvPr>
        </p:nvSpPr>
        <p:spPr/>
        <p:txBody>
          <a:bodyPr/>
          <a:lstStyle>
            <a:lvl1pPr>
              <a:defRPr/>
            </a:lvl1pPr>
          </a:lstStyle>
          <a:p>
            <a:endParaRPr lang="de-DE" altLang="de-DE"/>
          </a:p>
        </p:txBody>
      </p:sp>
      <p:sp>
        <p:nvSpPr>
          <p:cNvPr id="6" name="Fußzeilenplatzhalter 5">
            <a:extLst>
              <a:ext uri="{FF2B5EF4-FFF2-40B4-BE49-F238E27FC236}">
                <a16:creationId xmlns:a16="http://schemas.microsoft.com/office/drawing/2014/main" id="{0D07C143-21B2-1364-CAF6-018077BAA014}"/>
              </a:ext>
            </a:extLst>
          </p:cNvPr>
          <p:cNvSpPr>
            <a:spLocks noGrp="1"/>
          </p:cNvSpPr>
          <p:nvPr>
            <p:ph type="ftr" sz="quarter" idx="11"/>
          </p:nvPr>
        </p:nvSpPr>
        <p:spPr/>
        <p:txBody>
          <a:bodyPr/>
          <a:lstStyle>
            <a:lvl1pPr>
              <a:defRPr/>
            </a:lvl1pPr>
          </a:lstStyle>
          <a:p>
            <a:endParaRPr lang="de-DE" altLang="de-DE"/>
          </a:p>
        </p:txBody>
      </p:sp>
      <p:sp>
        <p:nvSpPr>
          <p:cNvPr id="7" name="Foliennummernplatzhalter 6">
            <a:extLst>
              <a:ext uri="{FF2B5EF4-FFF2-40B4-BE49-F238E27FC236}">
                <a16:creationId xmlns:a16="http://schemas.microsoft.com/office/drawing/2014/main" id="{0815E54B-04B6-8B9E-7FC6-2A4B7D07E26F}"/>
              </a:ext>
            </a:extLst>
          </p:cNvPr>
          <p:cNvSpPr>
            <a:spLocks noGrp="1"/>
          </p:cNvSpPr>
          <p:nvPr>
            <p:ph type="sldNum" sz="quarter" idx="12"/>
          </p:nvPr>
        </p:nvSpPr>
        <p:spPr/>
        <p:txBody>
          <a:bodyPr/>
          <a:lstStyle>
            <a:lvl1pPr>
              <a:defRPr/>
            </a:lvl1pPr>
          </a:lstStyle>
          <a:p>
            <a:fld id="{A7E797FD-8074-4C2A-B4B7-BF16AC405066}" type="slidenum">
              <a:rPr lang="de-DE" altLang="de-DE"/>
              <a:pPr/>
              <a:t>‹Nr.›</a:t>
            </a:fld>
            <a:endParaRPr lang="de-DE" altLang="de-DE"/>
          </a:p>
        </p:txBody>
      </p:sp>
    </p:spTree>
    <p:extLst>
      <p:ext uri="{BB962C8B-B14F-4D97-AF65-F5344CB8AC3E}">
        <p14:creationId xmlns:p14="http://schemas.microsoft.com/office/powerpoint/2010/main" val="3599088381"/>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7B638C-CEDB-27C4-8401-DF75BC36CBDB}"/>
              </a:ext>
            </a:extLst>
          </p:cNvPr>
          <p:cNvSpPr>
            <a:spLocks noGrp="1"/>
          </p:cNvSpPr>
          <p:nvPr>
            <p:ph type="title"/>
          </p:nvPr>
        </p:nvSpPr>
        <p:spPr>
          <a:xfrm>
            <a:off x="682625" y="365125"/>
            <a:ext cx="8543925"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9189E80F-C594-37A1-C295-5BC3A2ABA83F}"/>
              </a:ext>
            </a:extLst>
          </p:cNvPr>
          <p:cNvSpPr>
            <a:spLocks noGrp="1"/>
          </p:cNvSpPr>
          <p:nvPr>
            <p:ph type="body" idx="1"/>
          </p:nvPr>
        </p:nvSpPr>
        <p:spPr>
          <a:xfrm>
            <a:off x="682625" y="1681163"/>
            <a:ext cx="4191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2A1B61C-C552-A49B-EAEB-E367A13172FC}"/>
              </a:ext>
            </a:extLst>
          </p:cNvPr>
          <p:cNvSpPr>
            <a:spLocks noGrp="1"/>
          </p:cNvSpPr>
          <p:nvPr>
            <p:ph sz="half" idx="2"/>
          </p:nvPr>
        </p:nvSpPr>
        <p:spPr>
          <a:xfrm>
            <a:off x="682625" y="2505075"/>
            <a:ext cx="419100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BB4CE14-E366-DE29-FF70-1BCD181C8574}"/>
              </a:ext>
            </a:extLst>
          </p:cNvPr>
          <p:cNvSpPr>
            <a:spLocks noGrp="1"/>
          </p:cNvSpPr>
          <p:nvPr>
            <p:ph type="body" sz="quarter" idx="3"/>
          </p:nvPr>
        </p:nvSpPr>
        <p:spPr>
          <a:xfrm>
            <a:off x="5014913" y="1681163"/>
            <a:ext cx="42116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B50FDDE-50E2-6F24-721F-95072209BBFE}"/>
              </a:ext>
            </a:extLst>
          </p:cNvPr>
          <p:cNvSpPr>
            <a:spLocks noGrp="1"/>
          </p:cNvSpPr>
          <p:nvPr>
            <p:ph sz="quarter" idx="4"/>
          </p:nvPr>
        </p:nvSpPr>
        <p:spPr>
          <a:xfrm>
            <a:off x="5014913" y="2505075"/>
            <a:ext cx="42116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B75382A-23BA-80F8-C8FE-515B5E264E1F}"/>
              </a:ext>
            </a:extLst>
          </p:cNvPr>
          <p:cNvSpPr>
            <a:spLocks noGrp="1"/>
          </p:cNvSpPr>
          <p:nvPr>
            <p:ph type="dt" sz="half" idx="10"/>
          </p:nvPr>
        </p:nvSpPr>
        <p:spPr/>
        <p:txBody>
          <a:bodyPr/>
          <a:lstStyle>
            <a:lvl1pPr>
              <a:defRPr/>
            </a:lvl1pPr>
          </a:lstStyle>
          <a:p>
            <a:endParaRPr lang="de-DE" altLang="de-DE"/>
          </a:p>
        </p:txBody>
      </p:sp>
      <p:sp>
        <p:nvSpPr>
          <p:cNvPr id="8" name="Fußzeilenplatzhalter 7">
            <a:extLst>
              <a:ext uri="{FF2B5EF4-FFF2-40B4-BE49-F238E27FC236}">
                <a16:creationId xmlns:a16="http://schemas.microsoft.com/office/drawing/2014/main" id="{B426086B-80A9-C1F7-1BC9-13F43E9327E3}"/>
              </a:ext>
            </a:extLst>
          </p:cNvPr>
          <p:cNvSpPr>
            <a:spLocks noGrp="1"/>
          </p:cNvSpPr>
          <p:nvPr>
            <p:ph type="ftr" sz="quarter" idx="11"/>
          </p:nvPr>
        </p:nvSpPr>
        <p:spPr/>
        <p:txBody>
          <a:bodyPr/>
          <a:lstStyle>
            <a:lvl1pPr>
              <a:defRPr/>
            </a:lvl1pPr>
          </a:lstStyle>
          <a:p>
            <a:endParaRPr lang="de-DE" altLang="de-DE"/>
          </a:p>
        </p:txBody>
      </p:sp>
      <p:sp>
        <p:nvSpPr>
          <p:cNvPr id="9" name="Foliennummernplatzhalter 8">
            <a:extLst>
              <a:ext uri="{FF2B5EF4-FFF2-40B4-BE49-F238E27FC236}">
                <a16:creationId xmlns:a16="http://schemas.microsoft.com/office/drawing/2014/main" id="{28C8BDE8-6B39-5010-796C-6C3717D3956C}"/>
              </a:ext>
            </a:extLst>
          </p:cNvPr>
          <p:cNvSpPr>
            <a:spLocks noGrp="1"/>
          </p:cNvSpPr>
          <p:nvPr>
            <p:ph type="sldNum" sz="quarter" idx="12"/>
          </p:nvPr>
        </p:nvSpPr>
        <p:spPr/>
        <p:txBody>
          <a:bodyPr/>
          <a:lstStyle>
            <a:lvl1pPr>
              <a:defRPr/>
            </a:lvl1pPr>
          </a:lstStyle>
          <a:p>
            <a:fld id="{1DAB8EF1-A523-4A19-9EC9-3C0E951DEFC2}" type="slidenum">
              <a:rPr lang="de-DE" altLang="de-DE"/>
              <a:pPr/>
              <a:t>‹Nr.›</a:t>
            </a:fld>
            <a:endParaRPr lang="de-DE" altLang="de-DE"/>
          </a:p>
        </p:txBody>
      </p:sp>
    </p:spTree>
    <p:extLst>
      <p:ext uri="{BB962C8B-B14F-4D97-AF65-F5344CB8AC3E}">
        <p14:creationId xmlns:p14="http://schemas.microsoft.com/office/powerpoint/2010/main" val="3398063974"/>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2CABA4-022C-4674-4598-499F8972E1B0}"/>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A443F5A-936E-4FD7-9467-85D4540ECAC4}"/>
              </a:ext>
            </a:extLst>
          </p:cNvPr>
          <p:cNvSpPr>
            <a:spLocks noGrp="1"/>
          </p:cNvSpPr>
          <p:nvPr>
            <p:ph type="dt" sz="half" idx="10"/>
          </p:nvPr>
        </p:nvSpPr>
        <p:spPr/>
        <p:txBody>
          <a:bodyPr/>
          <a:lstStyle>
            <a:lvl1pPr>
              <a:defRPr/>
            </a:lvl1pPr>
          </a:lstStyle>
          <a:p>
            <a:endParaRPr lang="de-DE" altLang="de-DE"/>
          </a:p>
        </p:txBody>
      </p:sp>
      <p:sp>
        <p:nvSpPr>
          <p:cNvPr id="4" name="Fußzeilenplatzhalter 3">
            <a:extLst>
              <a:ext uri="{FF2B5EF4-FFF2-40B4-BE49-F238E27FC236}">
                <a16:creationId xmlns:a16="http://schemas.microsoft.com/office/drawing/2014/main" id="{B1CD371A-5F92-A971-D643-E013BBCDD8B4}"/>
              </a:ext>
            </a:extLst>
          </p:cNvPr>
          <p:cNvSpPr>
            <a:spLocks noGrp="1"/>
          </p:cNvSpPr>
          <p:nvPr>
            <p:ph type="ftr" sz="quarter" idx="11"/>
          </p:nvPr>
        </p:nvSpPr>
        <p:spPr/>
        <p:txBody>
          <a:bodyPr/>
          <a:lstStyle>
            <a:lvl1pPr>
              <a:defRPr/>
            </a:lvl1pPr>
          </a:lstStyle>
          <a:p>
            <a:endParaRPr lang="de-DE" altLang="de-DE"/>
          </a:p>
        </p:txBody>
      </p:sp>
      <p:sp>
        <p:nvSpPr>
          <p:cNvPr id="5" name="Foliennummernplatzhalter 4">
            <a:extLst>
              <a:ext uri="{FF2B5EF4-FFF2-40B4-BE49-F238E27FC236}">
                <a16:creationId xmlns:a16="http://schemas.microsoft.com/office/drawing/2014/main" id="{ACE04369-D0DD-AEA6-D045-FC13CB28BFCC}"/>
              </a:ext>
            </a:extLst>
          </p:cNvPr>
          <p:cNvSpPr>
            <a:spLocks noGrp="1"/>
          </p:cNvSpPr>
          <p:nvPr>
            <p:ph type="sldNum" sz="quarter" idx="12"/>
          </p:nvPr>
        </p:nvSpPr>
        <p:spPr/>
        <p:txBody>
          <a:bodyPr/>
          <a:lstStyle>
            <a:lvl1pPr>
              <a:defRPr/>
            </a:lvl1pPr>
          </a:lstStyle>
          <a:p>
            <a:fld id="{E2B844FB-E4CC-4445-B652-1469D256A72C}" type="slidenum">
              <a:rPr lang="de-DE" altLang="de-DE"/>
              <a:pPr/>
              <a:t>‹Nr.›</a:t>
            </a:fld>
            <a:endParaRPr lang="de-DE" altLang="de-DE"/>
          </a:p>
        </p:txBody>
      </p:sp>
    </p:spTree>
    <p:extLst>
      <p:ext uri="{BB962C8B-B14F-4D97-AF65-F5344CB8AC3E}">
        <p14:creationId xmlns:p14="http://schemas.microsoft.com/office/powerpoint/2010/main" val="3367556539"/>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A98CBCC-A403-2FA1-EB32-E84CC86E09D7}"/>
              </a:ext>
            </a:extLst>
          </p:cNvPr>
          <p:cNvSpPr>
            <a:spLocks noGrp="1"/>
          </p:cNvSpPr>
          <p:nvPr>
            <p:ph type="dt" sz="half" idx="10"/>
          </p:nvPr>
        </p:nvSpPr>
        <p:spPr/>
        <p:txBody>
          <a:bodyPr/>
          <a:lstStyle>
            <a:lvl1pPr>
              <a:defRPr/>
            </a:lvl1pPr>
          </a:lstStyle>
          <a:p>
            <a:endParaRPr lang="de-DE" altLang="de-DE"/>
          </a:p>
        </p:txBody>
      </p:sp>
      <p:sp>
        <p:nvSpPr>
          <p:cNvPr id="3" name="Fußzeilenplatzhalter 2">
            <a:extLst>
              <a:ext uri="{FF2B5EF4-FFF2-40B4-BE49-F238E27FC236}">
                <a16:creationId xmlns:a16="http://schemas.microsoft.com/office/drawing/2014/main" id="{8FEC728D-F407-887D-FEE8-B9AAE9F5171A}"/>
              </a:ext>
            </a:extLst>
          </p:cNvPr>
          <p:cNvSpPr>
            <a:spLocks noGrp="1"/>
          </p:cNvSpPr>
          <p:nvPr>
            <p:ph type="ftr" sz="quarter" idx="11"/>
          </p:nvPr>
        </p:nvSpPr>
        <p:spPr/>
        <p:txBody>
          <a:bodyPr/>
          <a:lstStyle>
            <a:lvl1pPr>
              <a:defRPr/>
            </a:lvl1pPr>
          </a:lstStyle>
          <a:p>
            <a:endParaRPr lang="de-DE" altLang="de-DE"/>
          </a:p>
        </p:txBody>
      </p:sp>
      <p:sp>
        <p:nvSpPr>
          <p:cNvPr id="4" name="Foliennummernplatzhalter 3">
            <a:extLst>
              <a:ext uri="{FF2B5EF4-FFF2-40B4-BE49-F238E27FC236}">
                <a16:creationId xmlns:a16="http://schemas.microsoft.com/office/drawing/2014/main" id="{9DBDE94B-C76F-D770-6313-C9F6781A08F9}"/>
              </a:ext>
            </a:extLst>
          </p:cNvPr>
          <p:cNvSpPr>
            <a:spLocks noGrp="1"/>
          </p:cNvSpPr>
          <p:nvPr>
            <p:ph type="sldNum" sz="quarter" idx="12"/>
          </p:nvPr>
        </p:nvSpPr>
        <p:spPr/>
        <p:txBody>
          <a:bodyPr/>
          <a:lstStyle>
            <a:lvl1pPr>
              <a:defRPr/>
            </a:lvl1pPr>
          </a:lstStyle>
          <a:p>
            <a:fld id="{A18637A2-2CEA-4779-8E49-596368E20232}" type="slidenum">
              <a:rPr lang="de-DE" altLang="de-DE"/>
              <a:pPr/>
              <a:t>‹Nr.›</a:t>
            </a:fld>
            <a:endParaRPr lang="de-DE" altLang="de-DE"/>
          </a:p>
        </p:txBody>
      </p:sp>
    </p:spTree>
    <p:extLst>
      <p:ext uri="{BB962C8B-B14F-4D97-AF65-F5344CB8AC3E}">
        <p14:creationId xmlns:p14="http://schemas.microsoft.com/office/powerpoint/2010/main" val="2876970180"/>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213A4B-14E6-859C-5C20-62BA075646F2}"/>
              </a:ext>
            </a:extLst>
          </p:cNvPr>
          <p:cNvSpPr>
            <a:spLocks noGrp="1"/>
          </p:cNvSpPr>
          <p:nvPr>
            <p:ph type="title"/>
          </p:nvPr>
        </p:nvSpPr>
        <p:spPr>
          <a:xfrm>
            <a:off x="682625" y="457200"/>
            <a:ext cx="3194050"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523F6CB-2F61-14A0-A86D-BFFD5BB79CBB}"/>
              </a:ext>
            </a:extLst>
          </p:cNvPr>
          <p:cNvSpPr>
            <a:spLocks noGrp="1"/>
          </p:cNvSpPr>
          <p:nvPr>
            <p:ph idx="1"/>
          </p:nvPr>
        </p:nvSpPr>
        <p:spPr>
          <a:xfrm>
            <a:off x="4211638" y="987425"/>
            <a:ext cx="50149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124DA98A-52F4-DAB5-B9C8-55B1B4277A31}"/>
              </a:ext>
            </a:extLst>
          </p:cNvPr>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952A9C9-01CD-4641-3712-5EB40E5C0077}"/>
              </a:ext>
            </a:extLst>
          </p:cNvPr>
          <p:cNvSpPr>
            <a:spLocks noGrp="1"/>
          </p:cNvSpPr>
          <p:nvPr>
            <p:ph type="dt" sz="half" idx="10"/>
          </p:nvPr>
        </p:nvSpPr>
        <p:spPr/>
        <p:txBody>
          <a:bodyPr/>
          <a:lstStyle>
            <a:lvl1pPr>
              <a:defRPr/>
            </a:lvl1pPr>
          </a:lstStyle>
          <a:p>
            <a:endParaRPr lang="de-DE" altLang="de-DE"/>
          </a:p>
        </p:txBody>
      </p:sp>
      <p:sp>
        <p:nvSpPr>
          <p:cNvPr id="6" name="Fußzeilenplatzhalter 5">
            <a:extLst>
              <a:ext uri="{FF2B5EF4-FFF2-40B4-BE49-F238E27FC236}">
                <a16:creationId xmlns:a16="http://schemas.microsoft.com/office/drawing/2014/main" id="{78B22A91-1350-3FA8-66B5-3F7F0C1EECB7}"/>
              </a:ext>
            </a:extLst>
          </p:cNvPr>
          <p:cNvSpPr>
            <a:spLocks noGrp="1"/>
          </p:cNvSpPr>
          <p:nvPr>
            <p:ph type="ftr" sz="quarter" idx="11"/>
          </p:nvPr>
        </p:nvSpPr>
        <p:spPr/>
        <p:txBody>
          <a:bodyPr/>
          <a:lstStyle>
            <a:lvl1pPr>
              <a:defRPr/>
            </a:lvl1pPr>
          </a:lstStyle>
          <a:p>
            <a:endParaRPr lang="de-DE" altLang="de-DE"/>
          </a:p>
        </p:txBody>
      </p:sp>
      <p:sp>
        <p:nvSpPr>
          <p:cNvPr id="7" name="Foliennummernplatzhalter 6">
            <a:extLst>
              <a:ext uri="{FF2B5EF4-FFF2-40B4-BE49-F238E27FC236}">
                <a16:creationId xmlns:a16="http://schemas.microsoft.com/office/drawing/2014/main" id="{81B87C6C-B51D-4F18-F817-842EEBA7C410}"/>
              </a:ext>
            </a:extLst>
          </p:cNvPr>
          <p:cNvSpPr>
            <a:spLocks noGrp="1"/>
          </p:cNvSpPr>
          <p:nvPr>
            <p:ph type="sldNum" sz="quarter" idx="12"/>
          </p:nvPr>
        </p:nvSpPr>
        <p:spPr/>
        <p:txBody>
          <a:bodyPr/>
          <a:lstStyle>
            <a:lvl1pPr>
              <a:defRPr/>
            </a:lvl1pPr>
          </a:lstStyle>
          <a:p>
            <a:fld id="{67A58E6F-B53F-4C81-97CE-AC64F02A05FD}" type="slidenum">
              <a:rPr lang="de-DE" altLang="de-DE"/>
              <a:pPr/>
              <a:t>‹Nr.›</a:t>
            </a:fld>
            <a:endParaRPr lang="de-DE" altLang="de-DE"/>
          </a:p>
        </p:txBody>
      </p:sp>
    </p:spTree>
    <p:extLst>
      <p:ext uri="{BB962C8B-B14F-4D97-AF65-F5344CB8AC3E}">
        <p14:creationId xmlns:p14="http://schemas.microsoft.com/office/powerpoint/2010/main" val="1640145075"/>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E00C5D-60D7-C960-1D86-234789B8D333}"/>
              </a:ext>
            </a:extLst>
          </p:cNvPr>
          <p:cNvSpPr>
            <a:spLocks noGrp="1"/>
          </p:cNvSpPr>
          <p:nvPr>
            <p:ph type="title"/>
          </p:nvPr>
        </p:nvSpPr>
        <p:spPr>
          <a:xfrm>
            <a:off x="682625" y="457200"/>
            <a:ext cx="3194050"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48364791-E5F6-1D95-3CDF-C037CE75E39F}"/>
              </a:ext>
            </a:extLst>
          </p:cNvPr>
          <p:cNvSpPr>
            <a:spLocks noGrp="1"/>
          </p:cNvSpPr>
          <p:nvPr>
            <p:ph type="pic" idx="1"/>
          </p:nvPr>
        </p:nvSpPr>
        <p:spPr>
          <a:xfrm>
            <a:off x="4211638" y="987425"/>
            <a:ext cx="50149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C4AACB0D-6657-9579-6339-FAF2156D0233}"/>
              </a:ext>
            </a:extLst>
          </p:cNvPr>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6FB893A-44EA-6E0B-5155-A7ADAB6077D7}"/>
              </a:ext>
            </a:extLst>
          </p:cNvPr>
          <p:cNvSpPr>
            <a:spLocks noGrp="1"/>
          </p:cNvSpPr>
          <p:nvPr>
            <p:ph type="dt" sz="half" idx="10"/>
          </p:nvPr>
        </p:nvSpPr>
        <p:spPr/>
        <p:txBody>
          <a:bodyPr/>
          <a:lstStyle>
            <a:lvl1pPr>
              <a:defRPr/>
            </a:lvl1pPr>
          </a:lstStyle>
          <a:p>
            <a:endParaRPr lang="de-DE" altLang="de-DE"/>
          </a:p>
        </p:txBody>
      </p:sp>
      <p:sp>
        <p:nvSpPr>
          <p:cNvPr id="6" name="Fußzeilenplatzhalter 5">
            <a:extLst>
              <a:ext uri="{FF2B5EF4-FFF2-40B4-BE49-F238E27FC236}">
                <a16:creationId xmlns:a16="http://schemas.microsoft.com/office/drawing/2014/main" id="{96AE3026-02DE-8D66-4FBC-F919CA285CD6}"/>
              </a:ext>
            </a:extLst>
          </p:cNvPr>
          <p:cNvSpPr>
            <a:spLocks noGrp="1"/>
          </p:cNvSpPr>
          <p:nvPr>
            <p:ph type="ftr" sz="quarter" idx="11"/>
          </p:nvPr>
        </p:nvSpPr>
        <p:spPr/>
        <p:txBody>
          <a:bodyPr/>
          <a:lstStyle>
            <a:lvl1pPr>
              <a:defRPr/>
            </a:lvl1pPr>
          </a:lstStyle>
          <a:p>
            <a:endParaRPr lang="de-DE" altLang="de-DE"/>
          </a:p>
        </p:txBody>
      </p:sp>
      <p:sp>
        <p:nvSpPr>
          <p:cNvPr id="7" name="Foliennummernplatzhalter 6">
            <a:extLst>
              <a:ext uri="{FF2B5EF4-FFF2-40B4-BE49-F238E27FC236}">
                <a16:creationId xmlns:a16="http://schemas.microsoft.com/office/drawing/2014/main" id="{00781BDD-4D36-EDA8-13F8-4CB971EF380C}"/>
              </a:ext>
            </a:extLst>
          </p:cNvPr>
          <p:cNvSpPr>
            <a:spLocks noGrp="1"/>
          </p:cNvSpPr>
          <p:nvPr>
            <p:ph type="sldNum" sz="quarter" idx="12"/>
          </p:nvPr>
        </p:nvSpPr>
        <p:spPr/>
        <p:txBody>
          <a:bodyPr/>
          <a:lstStyle>
            <a:lvl1pPr>
              <a:defRPr/>
            </a:lvl1pPr>
          </a:lstStyle>
          <a:p>
            <a:fld id="{D84F3DE2-6B43-4028-B921-D0EDB6F82506}" type="slidenum">
              <a:rPr lang="de-DE" altLang="de-DE"/>
              <a:pPr/>
              <a:t>‹Nr.›</a:t>
            </a:fld>
            <a:endParaRPr lang="de-DE" altLang="de-DE"/>
          </a:p>
        </p:txBody>
      </p:sp>
    </p:spTree>
    <p:extLst>
      <p:ext uri="{BB962C8B-B14F-4D97-AF65-F5344CB8AC3E}">
        <p14:creationId xmlns:p14="http://schemas.microsoft.com/office/powerpoint/2010/main" val="429258167"/>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E824464-D7F4-95EE-21C3-28D2955DFF0D}"/>
              </a:ext>
            </a:extLst>
          </p:cNvPr>
          <p:cNvSpPr>
            <a:spLocks noGrp="1" noChangeArrowheads="1"/>
          </p:cNvSpPr>
          <p:nvPr>
            <p:ph type="title"/>
          </p:nvPr>
        </p:nvSpPr>
        <p:spPr bwMode="auto">
          <a:xfrm>
            <a:off x="742950" y="609600"/>
            <a:ext cx="84201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de-DE"/>
              <a:t>Klicken Sie, um das Titelformat zu bearbeiten</a:t>
            </a:r>
          </a:p>
        </p:txBody>
      </p:sp>
      <p:sp>
        <p:nvSpPr>
          <p:cNvPr id="1027" name="Rectangle 3">
            <a:extLst>
              <a:ext uri="{FF2B5EF4-FFF2-40B4-BE49-F238E27FC236}">
                <a16:creationId xmlns:a16="http://schemas.microsoft.com/office/drawing/2014/main" id="{ADC41A31-5318-A7C3-6608-7C3DA7BE7923}"/>
              </a:ext>
            </a:extLst>
          </p:cNvPr>
          <p:cNvSpPr>
            <a:spLocks noGrp="1" noChangeArrowheads="1"/>
          </p:cNvSpPr>
          <p:nvPr>
            <p:ph type="body" idx="1"/>
          </p:nvPr>
        </p:nvSpPr>
        <p:spPr bwMode="auto">
          <a:xfrm>
            <a:off x="742950" y="1981200"/>
            <a:ext cx="84201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de-DE"/>
              <a:t>Klicken Sie, um die Formate des Vorlagentextes zu bearbeiten</a:t>
            </a:r>
          </a:p>
          <a:p>
            <a:pPr lvl="1"/>
            <a:r>
              <a:rPr lang="en-US" altLang="de-DE"/>
              <a:t>Zweite Ebene</a:t>
            </a:r>
          </a:p>
          <a:p>
            <a:pPr lvl="2"/>
            <a:r>
              <a:rPr lang="en-US" altLang="de-DE"/>
              <a:t>Dritte Ebene</a:t>
            </a:r>
          </a:p>
          <a:p>
            <a:pPr lvl="3"/>
            <a:r>
              <a:rPr lang="en-US" altLang="de-DE"/>
              <a:t>Vierte Ebene</a:t>
            </a:r>
          </a:p>
          <a:p>
            <a:pPr lvl="4"/>
            <a:r>
              <a:rPr lang="en-US" altLang="de-DE"/>
              <a:t>Fünfte Ebene</a:t>
            </a:r>
          </a:p>
        </p:txBody>
      </p:sp>
      <p:sp>
        <p:nvSpPr>
          <p:cNvPr id="1028" name="Rectangle 4">
            <a:extLst>
              <a:ext uri="{FF2B5EF4-FFF2-40B4-BE49-F238E27FC236}">
                <a16:creationId xmlns:a16="http://schemas.microsoft.com/office/drawing/2014/main" id="{13200C64-FD0A-8A7B-1764-BDAD5784F43F}"/>
              </a:ext>
            </a:extLst>
          </p:cNvPr>
          <p:cNvSpPr>
            <a:spLocks noGrp="1" noChangeArrowheads="1"/>
          </p:cNvSpPr>
          <p:nvPr>
            <p:ph type="dt" sz="half" idx="2"/>
          </p:nvPr>
        </p:nvSpPr>
        <p:spPr bwMode="auto">
          <a:xfrm>
            <a:off x="742950" y="6248400"/>
            <a:ext cx="206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de-DE" altLang="de-DE"/>
          </a:p>
        </p:txBody>
      </p:sp>
      <p:sp>
        <p:nvSpPr>
          <p:cNvPr id="1029" name="Rectangle 5">
            <a:extLst>
              <a:ext uri="{FF2B5EF4-FFF2-40B4-BE49-F238E27FC236}">
                <a16:creationId xmlns:a16="http://schemas.microsoft.com/office/drawing/2014/main" id="{C4ACA7D0-ED65-D1B8-40DC-BE2092CE37C2}"/>
              </a:ext>
            </a:extLst>
          </p:cNvPr>
          <p:cNvSpPr>
            <a:spLocks noGrp="1" noChangeArrowheads="1"/>
          </p:cNvSpPr>
          <p:nvPr>
            <p:ph type="ftr" sz="quarter" idx="3"/>
          </p:nvPr>
        </p:nvSpPr>
        <p:spPr bwMode="auto">
          <a:xfrm>
            <a:off x="3384550" y="6248400"/>
            <a:ext cx="313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de-DE" altLang="de-DE"/>
          </a:p>
        </p:txBody>
      </p:sp>
      <p:sp>
        <p:nvSpPr>
          <p:cNvPr id="1030" name="Rectangle 6">
            <a:extLst>
              <a:ext uri="{FF2B5EF4-FFF2-40B4-BE49-F238E27FC236}">
                <a16:creationId xmlns:a16="http://schemas.microsoft.com/office/drawing/2014/main" id="{B0EAB1CF-7756-6C42-785D-5AD42CBC8A24}"/>
              </a:ext>
            </a:extLst>
          </p:cNvPr>
          <p:cNvSpPr>
            <a:spLocks noGrp="1" noChangeArrowheads="1"/>
          </p:cNvSpPr>
          <p:nvPr>
            <p:ph type="sldNum" sz="quarter" idx="4"/>
          </p:nvPr>
        </p:nvSpPr>
        <p:spPr bwMode="auto">
          <a:xfrm>
            <a:off x="7099300" y="6248400"/>
            <a:ext cx="206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799D6A4-079D-45FF-B44D-FDBA6D1B8BFA}" type="slidenum">
              <a:rPr lang="de-DE" altLang="de-DE"/>
              <a:pPr/>
              <a:t>‹Nr.›</a:t>
            </a:fld>
            <a:endParaRPr lang="de-DE"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Minion" pitchFamily="2" charset="0"/>
        </a:defRPr>
      </a:lvl2pPr>
      <a:lvl3pPr algn="ctr" rtl="0" eaLnBrk="1" fontAlgn="base" hangingPunct="1">
        <a:spcBef>
          <a:spcPct val="0"/>
        </a:spcBef>
        <a:spcAft>
          <a:spcPct val="0"/>
        </a:spcAft>
        <a:defRPr sz="4400">
          <a:solidFill>
            <a:schemeClr val="tx2"/>
          </a:solidFill>
          <a:latin typeface="Minion" pitchFamily="2" charset="0"/>
        </a:defRPr>
      </a:lvl3pPr>
      <a:lvl4pPr algn="ctr" rtl="0" eaLnBrk="1" fontAlgn="base" hangingPunct="1">
        <a:spcBef>
          <a:spcPct val="0"/>
        </a:spcBef>
        <a:spcAft>
          <a:spcPct val="0"/>
        </a:spcAft>
        <a:defRPr sz="4400">
          <a:solidFill>
            <a:schemeClr val="tx2"/>
          </a:solidFill>
          <a:latin typeface="Minion" pitchFamily="2" charset="0"/>
        </a:defRPr>
      </a:lvl4pPr>
      <a:lvl5pPr algn="ctr" rtl="0" eaLnBrk="1" fontAlgn="base" hangingPunct="1">
        <a:spcBef>
          <a:spcPct val="0"/>
        </a:spcBef>
        <a:spcAft>
          <a:spcPct val="0"/>
        </a:spcAft>
        <a:defRPr sz="4400">
          <a:solidFill>
            <a:schemeClr val="tx2"/>
          </a:solidFill>
          <a:latin typeface="Minion" pitchFamily="2" charset="0"/>
        </a:defRPr>
      </a:lvl5pPr>
      <a:lvl6pPr marL="457200" algn="ctr" rtl="0" eaLnBrk="1" fontAlgn="base" hangingPunct="1">
        <a:spcBef>
          <a:spcPct val="0"/>
        </a:spcBef>
        <a:spcAft>
          <a:spcPct val="0"/>
        </a:spcAft>
        <a:defRPr sz="4400">
          <a:solidFill>
            <a:schemeClr val="tx2"/>
          </a:solidFill>
          <a:latin typeface="Minion" pitchFamily="2" charset="0"/>
        </a:defRPr>
      </a:lvl6pPr>
      <a:lvl7pPr marL="914400" algn="ctr" rtl="0" eaLnBrk="1" fontAlgn="base" hangingPunct="1">
        <a:spcBef>
          <a:spcPct val="0"/>
        </a:spcBef>
        <a:spcAft>
          <a:spcPct val="0"/>
        </a:spcAft>
        <a:defRPr sz="4400">
          <a:solidFill>
            <a:schemeClr val="tx2"/>
          </a:solidFill>
          <a:latin typeface="Minion" pitchFamily="2" charset="0"/>
        </a:defRPr>
      </a:lvl7pPr>
      <a:lvl8pPr marL="1371600" algn="ctr" rtl="0" eaLnBrk="1" fontAlgn="base" hangingPunct="1">
        <a:spcBef>
          <a:spcPct val="0"/>
        </a:spcBef>
        <a:spcAft>
          <a:spcPct val="0"/>
        </a:spcAft>
        <a:defRPr sz="4400">
          <a:solidFill>
            <a:schemeClr val="tx2"/>
          </a:solidFill>
          <a:latin typeface="Minion" pitchFamily="2" charset="0"/>
        </a:defRPr>
      </a:lvl8pPr>
      <a:lvl9pPr marL="1828800" algn="ctr" rtl="0" eaLnBrk="1" fontAlgn="base" hangingPunct="1">
        <a:spcBef>
          <a:spcPct val="0"/>
        </a:spcBef>
        <a:spcAft>
          <a:spcPct val="0"/>
        </a:spcAft>
        <a:defRPr sz="4400">
          <a:solidFill>
            <a:schemeClr val="tx2"/>
          </a:solidFill>
          <a:latin typeface="Minion" pitchFamily="2"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7.png"/><Relationship Id="rId5" Type="http://schemas.openxmlformats.org/officeDocument/2006/relationships/image" Target="../media/image20.jpeg"/><Relationship Id="rId10" Type="http://schemas.openxmlformats.org/officeDocument/2006/relationships/image" Target="../media/image9.png"/><Relationship Id="rId4" Type="http://schemas.openxmlformats.org/officeDocument/2006/relationships/image" Target="../media/image19.jpe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9.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7.png"/><Relationship Id="rId7"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9.png"/><Relationship Id="rId10" Type="http://schemas.openxmlformats.org/officeDocument/2006/relationships/image" Target="../media/image30.jpeg"/><Relationship Id="rId4" Type="http://schemas.openxmlformats.org/officeDocument/2006/relationships/image" Target="../media/image5.png"/><Relationship Id="rId9"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9.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4.png"/><Relationship Id="rId7" Type="http://schemas.openxmlformats.org/officeDocument/2006/relationships/image" Target="../media/image18.jpeg"/><Relationship Id="rId12"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39.jpeg"/><Relationship Id="rId5" Type="http://schemas.openxmlformats.org/officeDocument/2006/relationships/image" Target="../media/image9.png"/><Relationship Id="rId10" Type="http://schemas.openxmlformats.org/officeDocument/2006/relationships/image" Target="../media/image38.jpeg"/><Relationship Id="rId4" Type="http://schemas.openxmlformats.org/officeDocument/2006/relationships/image" Target="../media/image5.png"/><Relationship Id="rId9"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9.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4.pn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9.png"/><Relationship Id="rId10" Type="http://schemas.openxmlformats.org/officeDocument/2006/relationships/image" Target="../media/image47.jpeg"/><Relationship Id="rId4" Type="http://schemas.openxmlformats.org/officeDocument/2006/relationships/image" Target="../media/image5.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7.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png"/><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7.png"/><Relationship Id="rId10" Type="http://schemas.openxmlformats.org/officeDocument/2006/relationships/image" Target="../media/image55.jpeg"/><Relationship Id="rId4" Type="http://schemas.openxmlformats.org/officeDocument/2006/relationships/image" Target="../media/image9.png"/><Relationship Id="rId9"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9.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7.png"/><Relationship Id="rId7"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9.png"/><Relationship Id="rId10" Type="http://schemas.openxmlformats.org/officeDocument/2006/relationships/image" Target="../media/image64.jpeg"/><Relationship Id="rId4" Type="http://schemas.openxmlformats.org/officeDocument/2006/relationships/image" Target="../media/image5.png"/><Relationship Id="rId9" Type="http://schemas.openxmlformats.org/officeDocument/2006/relationships/image" Target="../media/image63.jpeg"/></Relationships>
</file>

<file path=ppt/slides/_rels/slide2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7.png"/><Relationship Id="rId7"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69.jpeg"/></Relationships>
</file>

<file path=ppt/slides/_rels/slide2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7.png"/><Relationship Id="rId7"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9.png"/><Relationship Id="rId10" Type="http://schemas.openxmlformats.org/officeDocument/2006/relationships/image" Target="../media/image74.jpeg"/><Relationship Id="rId4" Type="http://schemas.openxmlformats.org/officeDocument/2006/relationships/image" Target="../media/image5.png"/><Relationship Id="rId9" Type="http://schemas.openxmlformats.org/officeDocument/2006/relationships/image" Target="../media/image73.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7.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9.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8.png"/><Relationship Id="rId7" Type="http://schemas.openxmlformats.org/officeDocument/2006/relationships/image" Target="../media/image8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png"/><Relationship Id="rId10" Type="http://schemas.openxmlformats.org/officeDocument/2006/relationships/image" Target="../media/image84.jpeg"/><Relationship Id="rId4" Type="http://schemas.openxmlformats.org/officeDocument/2006/relationships/image" Target="../media/image5.png"/><Relationship Id="rId9" Type="http://schemas.openxmlformats.org/officeDocument/2006/relationships/image" Target="../media/image83.jpeg"/></Relationships>
</file>

<file path=ppt/slides/_rels/slide28.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7.png"/><Relationship Id="rId7"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9.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9.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27.jpeg"/><Relationship Id="rId10" Type="http://schemas.openxmlformats.org/officeDocument/2006/relationships/image" Target="../media/image93.png"/><Relationship Id="rId4" Type="http://schemas.openxmlformats.org/officeDocument/2006/relationships/image" Target="../media/image82.jpeg"/><Relationship Id="rId9"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sp>
        <p:nvSpPr>
          <p:cNvPr id="9220" name="Text Box 4">
            <a:extLst>
              <a:ext uri="{FF2B5EF4-FFF2-40B4-BE49-F238E27FC236}">
                <a16:creationId xmlns:a16="http://schemas.microsoft.com/office/drawing/2014/main" id="{F0F49153-BF5C-71BB-90C2-B85B0D27E8B5}"/>
              </a:ext>
            </a:extLst>
          </p:cNvPr>
          <p:cNvSpPr txBox="1">
            <a:spLocks noChangeArrowheads="1"/>
          </p:cNvSpPr>
          <p:nvPr/>
        </p:nvSpPr>
        <p:spPr bwMode="auto">
          <a:xfrm>
            <a:off x="898321" y="882649"/>
            <a:ext cx="777240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b="1" dirty="0">
                <a:latin typeface="Helvetica 55 Roman" pitchFamily="34" charset="0"/>
              </a:rPr>
              <a:t>Konzept für eine naturnahe Entwicklung des Restsees Inden </a:t>
            </a:r>
          </a:p>
          <a:p>
            <a:pPr algn="ctr">
              <a:spcBef>
                <a:spcPct val="50000"/>
              </a:spcBef>
            </a:pPr>
            <a:r>
              <a:rPr lang="de-DE" altLang="de-DE" sz="2800" b="1" dirty="0">
                <a:latin typeface="Helvetica 55 Roman" pitchFamily="34" charset="0"/>
              </a:rPr>
              <a:t>Naturschutzverbände BUND, LNU und NABU</a:t>
            </a:r>
          </a:p>
        </p:txBody>
      </p:sp>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485" y="4603356"/>
            <a:ext cx="2700643" cy="978983"/>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0798" y="3155031"/>
            <a:ext cx="2090321" cy="20903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9790" y="4200192"/>
            <a:ext cx="2320773" cy="13584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668B5DD-7579-E39C-EF8E-8855CBB9C6CC}"/>
              </a:ext>
            </a:extLst>
          </p:cNvPr>
          <p:cNvPicPr>
            <a:picLocks noChangeAspect="1"/>
          </p:cNvPicPr>
          <p:nvPr/>
        </p:nvPicPr>
        <p:blipFill>
          <a:blip r:embed="rId3"/>
          <a:stretch>
            <a:fillRect/>
          </a:stretch>
        </p:blipFill>
        <p:spPr>
          <a:xfrm>
            <a:off x="37284" y="1236617"/>
            <a:ext cx="8776051" cy="5087180"/>
          </a:xfrm>
          <a:prstGeom prst="rect">
            <a:avLst/>
          </a:prstGeom>
        </p:spPr>
      </p:pic>
      <p:pic>
        <p:nvPicPr>
          <p:cNvPr id="3" name="Grafik 2">
            <a:extLst>
              <a:ext uri="{FF2B5EF4-FFF2-40B4-BE49-F238E27FC236}">
                <a16:creationId xmlns:a16="http://schemas.microsoft.com/office/drawing/2014/main" id="{61ED58ED-567D-31A0-9ECA-C187C6211A3F}"/>
              </a:ext>
            </a:extLst>
          </p:cNvPr>
          <p:cNvPicPr>
            <a:picLocks noChangeAspect="1"/>
          </p:cNvPicPr>
          <p:nvPr/>
        </p:nvPicPr>
        <p:blipFill>
          <a:blip r:embed="rId4"/>
          <a:stretch>
            <a:fillRect/>
          </a:stretch>
        </p:blipFill>
        <p:spPr>
          <a:xfrm>
            <a:off x="5842535" y="4146190"/>
            <a:ext cx="4026181" cy="2630501"/>
          </a:xfrm>
          <a:prstGeom prst="rect">
            <a:avLst/>
          </a:prstGeom>
        </p:spPr>
      </p:pic>
      <p:sp>
        <p:nvSpPr>
          <p:cNvPr id="5" name="Textfeld 4">
            <a:extLst>
              <a:ext uri="{FF2B5EF4-FFF2-40B4-BE49-F238E27FC236}">
                <a16:creationId xmlns:a16="http://schemas.microsoft.com/office/drawing/2014/main" id="{7FA188E6-F2DC-CD00-6E0C-D883D47C593D}"/>
              </a:ext>
            </a:extLst>
          </p:cNvPr>
          <p:cNvSpPr txBox="1"/>
          <p:nvPr/>
        </p:nvSpPr>
        <p:spPr>
          <a:xfrm>
            <a:off x="209006" y="-112129"/>
            <a:ext cx="2082943" cy="646331"/>
          </a:xfrm>
          <a:prstGeom prst="rect">
            <a:avLst/>
          </a:prstGeom>
          <a:noFill/>
        </p:spPr>
        <p:txBody>
          <a:bodyPr wrap="none" rtlCol="0">
            <a:spAutoFit/>
          </a:bodyPr>
          <a:lstStyle/>
          <a:p>
            <a:r>
              <a:rPr lang="de-DE" dirty="0"/>
              <a:t>Variante 2</a:t>
            </a:r>
          </a:p>
        </p:txBody>
      </p:sp>
    </p:spTree>
    <p:extLst>
      <p:ext uri="{BB962C8B-B14F-4D97-AF65-F5344CB8AC3E}">
        <p14:creationId xmlns:p14="http://schemas.microsoft.com/office/powerpoint/2010/main" val="2679116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pic>
        <p:nvPicPr>
          <p:cNvPr id="9219"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8785" y="5812149"/>
            <a:ext cx="1320800" cy="773113"/>
          </a:xfrm>
          <a:prstGeom prst="rect">
            <a:avLst/>
          </a:prstGeom>
          <a:noFill/>
          <a:extLst>
            <a:ext uri="{909E8E84-426E-40DD-AFC4-6F175D3DCCD1}">
              <a14:hiddenFill xmlns:a14="http://schemas.microsoft.com/office/drawing/2010/main">
                <a:solidFill>
                  <a:srgbClr val="FFFFFF"/>
                </a:solidFill>
              </a14:hiddenFill>
            </a:ext>
          </a:extLst>
        </p:spPr>
      </p:pic>
      <p:sp>
        <p:nvSpPr>
          <p:cNvPr id="9220" name="Text Box 4">
            <a:extLst>
              <a:ext uri="{FF2B5EF4-FFF2-40B4-BE49-F238E27FC236}">
                <a16:creationId xmlns:a16="http://schemas.microsoft.com/office/drawing/2014/main" id="{F0F49153-BF5C-71BB-90C2-B85B0D27E8B5}"/>
              </a:ext>
            </a:extLst>
          </p:cNvPr>
          <p:cNvSpPr txBox="1">
            <a:spLocks noChangeArrowheads="1"/>
          </p:cNvSpPr>
          <p:nvPr/>
        </p:nvSpPr>
        <p:spPr bwMode="auto">
          <a:xfrm>
            <a:off x="503464" y="113722"/>
            <a:ext cx="8796399"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u="sng" dirty="0"/>
              <a:t>Naturschutzgebiete</a:t>
            </a:r>
          </a:p>
          <a:p>
            <a:r>
              <a:rPr lang="de-DE" sz="2800" dirty="0"/>
              <a:t>1. </a:t>
            </a:r>
            <a:r>
              <a:rPr lang="de-DE" sz="2800" dirty="0" err="1"/>
              <a:t>Indeaue</a:t>
            </a:r>
            <a:endParaRPr lang="de-DE" sz="2800" dirty="0"/>
          </a:p>
          <a:p>
            <a:r>
              <a:rPr lang="de-DE" sz="2800" dirty="0"/>
              <a:t>2. Feldvogelschutzgebiet</a:t>
            </a:r>
          </a:p>
          <a:p>
            <a:r>
              <a:rPr lang="de-DE" sz="2800" dirty="0"/>
              <a:t>3. </a:t>
            </a:r>
            <a:r>
              <a:rPr lang="de-DE" sz="2800" dirty="0" err="1"/>
              <a:t>Indesee</a:t>
            </a:r>
            <a:r>
              <a:rPr lang="de-DE" sz="2800" dirty="0"/>
              <a:t> mit Flachwasserzone und angrenzenden      </a:t>
            </a:r>
          </a:p>
          <a:p>
            <a:r>
              <a:rPr lang="de-DE" sz="2800" dirty="0"/>
              <a:t>    Grünlandbereichen</a:t>
            </a:r>
          </a:p>
          <a:p>
            <a:endParaRPr lang="de-DE" sz="2800" u="sng" dirty="0"/>
          </a:p>
          <a:p>
            <a:r>
              <a:rPr lang="de-DE" u="sng" dirty="0"/>
              <a:t>Lebensräume</a:t>
            </a:r>
          </a:p>
          <a:p>
            <a:r>
              <a:rPr lang="de-DE" sz="2800" dirty="0"/>
              <a:t>Fließgewässer, Wald, extensiv genutzte Feldflur, Raine, Brachflächen, Blühstreifen, Streuobstwiesen und –weiden, Glatthaferwiesen, Feuchtwiesen, Hecken, Magergrünland, Amphibiengewässer,</a:t>
            </a:r>
          </a:p>
          <a:p>
            <a:r>
              <a:rPr lang="de-DE" sz="2800" dirty="0"/>
              <a:t>Flachwasserzone mit Röhricht, offene Seefläche</a:t>
            </a:r>
            <a:endParaRPr lang="de-DE" dirty="0"/>
          </a:p>
        </p:txBody>
      </p:sp>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7864" y="6032812"/>
            <a:ext cx="1524000" cy="552450"/>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1864" y="5560837"/>
            <a:ext cx="1126921" cy="1126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442895"/>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pic>
        <p:nvPicPr>
          <p:cNvPr id="9219"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8689" y="5742076"/>
            <a:ext cx="1320800" cy="773113"/>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111" y="6021843"/>
            <a:ext cx="1524000" cy="552450"/>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8552" y="5555441"/>
            <a:ext cx="1077961" cy="107796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6E3760D-9ABF-60F6-023E-72B44F2734DA}"/>
              </a:ext>
            </a:extLst>
          </p:cNvPr>
          <p:cNvSpPr>
            <a:spLocks noGrp="1"/>
          </p:cNvSpPr>
          <p:nvPr>
            <p:ph type="title"/>
          </p:nvPr>
        </p:nvSpPr>
        <p:spPr>
          <a:xfrm>
            <a:off x="742950" y="1289109"/>
            <a:ext cx="8420100" cy="1143000"/>
          </a:xfrm>
        </p:spPr>
        <p:txBody>
          <a:bodyPr/>
          <a:lstStyle/>
          <a:p>
            <a:pPr marR="0" lvl="0" defTabSz="914400" rtl="0" eaLnBrk="1" fontAlgn="base" latinLnBrk="0" hangingPunct="1">
              <a:lnSpc>
                <a:spcPct val="100000"/>
              </a:lnSpc>
              <a:spcBef>
                <a:spcPct val="20000"/>
              </a:spcBef>
              <a:spcAft>
                <a:spcPct val="0"/>
              </a:spcAft>
              <a:buClrTx/>
              <a:buSzTx/>
              <a:tabLst/>
              <a:defRPr/>
            </a:pPr>
            <a:br>
              <a:rPr kumimoji="0" lang="de-DE" sz="3200" b="0" i="0" u="none" strike="noStrike" kern="1200" cap="none" spc="0" normalizeH="0" baseline="0" noProof="0" dirty="0">
                <a:ln>
                  <a:noFill/>
                </a:ln>
                <a:solidFill>
                  <a:srgbClr val="000000"/>
                </a:solidFill>
                <a:effectLst/>
                <a:uLnTx/>
                <a:uFillTx/>
                <a:latin typeface="Minion"/>
                <a:ea typeface="+mn-ea"/>
                <a:cs typeface="+mn-cs"/>
              </a:rPr>
            </a:br>
            <a:br>
              <a:rPr lang="de-DE" sz="3200" dirty="0"/>
            </a:br>
            <a:br>
              <a:rPr lang="de-DE" sz="3200" dirty="0"/>
            </a:br>
            <a:endParaRPr lang="de-DE" sz="3200" dirty="0"/>
          </a:p>
        </p:txBody>
      </p:sp>
      <p:sp>
        <p:nvSpPr>
          <p:cNvPr id="5" name="Inhaltsplatzhalter 4">
            <a:extLst>
              <a:ext uri="{FF2B5EF4-FFF2-40B4-BE49-F238E27FC236}">
                <a16:creationId xmlns:a16="http://schemas.microsoft.com/office/drawing/2014/main" id="{13594435-BF97-7F69-C8BC-0DF57846D470}"/>
              </a:ext>
            </a:extLst>
          </p:cNvPr>
          <p:cNvSpPr>
            <a:spLocks noGrp="1"/>
          </p:cNvSpPr>
          <p:nvPr>
            <p:ph idx="1"/>
          </p:nvPr>
        </p:nvSpPr>
        <p:spPr>
          <a:xfrm>
            <a:off x="545600" y="1951774"/>
            <a:ext cx="8420100" cy="5106099"/>
          </a:xfrm>
        </p:spPr>
        <p:txBody>
          <a:bodyPr/>
          <a:lstStyle/>
          <a:p>
            <a:pPr marL="0" marR="0" lvl="0" indent="0" algn="l" defTabSz="914400" rtl="0" eaLnBrk="1" fontAlgn="base" latinLnBrk="0" hangingPunct="1">
              <a:lnSpc>
                <a:spcPct val="100000"/>
              </a:lnSpc>
              <a:spcBef>
                <a:spcPct val="20000"/>
              </a:spcBef>
              <a:spcAft>
                <a:spcPct val="0"/>
              </a:spcAft>
              <a:buClrTx/>
              <a:buSzTx/>
              <a:buNone/>
              <a:tabLst/>
              <a:defRPr/>
            </a:pPr>
            <a:r>
              <a:rPr lang="de-DE" dirty="0">
                <a:solidFill>
                  <a:schemeClr val="accent3">
                    <a:lumMod val="95000"/>
                  </a:schemeClr>
                </a:solidFill>
                <a:latin typeface="Minion"/>
              </a:rPr>
              <a:t>Neue Inde-Auenbereiche und Fließgewässer</a:t>
            </a:r>
            <a:endParaRPr kumimoji="0" lang="de-DE" sz="3200" b="0" i="0" u="none" strike="noStrike" kern="1200" cap="none" spc="0" normalizeH="0" baseline="0" noProof="0" dirty="0">
              <a:ln>
                <a:noFill/>
              </a:ln>
              <a:solidFill>
                <a:schemeClr val="accent3">
                  <a:lumMod val="95000"/>
                </a:schemeClr>
              </a:solidFill>
              <a:effectLst/>
              <a:uLnTx/>
              <a:uFillTx/>
              <a:latin typeface="Minion"/>
            </a:endParaRPr>
          </a:p>
          <a:p>
            <a:pPr marL="0" indent="0">
              <a:buNone/>
            </a:pPr>
            <a:endParaRPr lang="de-DE" dirty="0">
              <a:solidFill>
                <a:schemeClr val="accent3">
                  <a:lumMod val="95000"/>
                </a:schemeClr>
              </a:solidFill>
            </a:endParaRPr>
          </a:p>
        </p:txBody>
      </p:sp>
      <p:pic>
        <p:nvPicPr>
          <p:cNvPr id="9" name="Grafik 8">
            <a:extLst>
              <a:ext uri="{FF2B5EF4-FFF2-40B4-BE49-F238E27FC236}">
                <a16:creationId xmlns:a16="http://schemas.microsoft.com/office/drawing/2014/main" id="{677C4258-5EB2-861C-E19A-B4C54EC506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071" y="507680"/>
            <a:ext cx="8613858" cy="5133115"/>
          </a:xfrm>
          <a:prstGeom prst="rect">
            <a:avLst/>
          </a:prstGeom>
        </p:spPr>
      </p:pic>
      <p:sp>
        <p:nvSpPr>
          <p:cNvPr id="3" name="Textfeld 2"/>
          <p:cNvSpPr txBox="1"/>
          <p:nvPr/>
        </p:nvSpPr>
        <p:spPr>
          <a:xfrm>
            <a:off x="742951" y="-77095"/>
            <a:ext cx="9990180" cy="584775"/>
          </a:xfrm>
          <a:prstGeom prst="rect">
            <a:avLst/>
          </a:prstGeom>
          <a:noFill/>
        </p:spPr>
        <p:txBody>
          <a:bodyPr wrap="square" rtlCol="0">
            <a:spAutoFit/>
          </a:bodyPr>
          <a:lstStyle/>
          <a:p>
            <a:r>
              <a:rPr lang="de-DE" sz="3200" dirty="0"/>
              <a:t>Neue Inde-Auenbereiche und Fließgewässer</a:t>
            </a:r>
          </a:p>
        </p:txBody>
      </p:sp>
    </p:spTree>
    <p:extLst>
      <p:ext uri="{BB962C8B-B14F-4D97-AF65-F5344CB8AC3E}">
        <p14:creationId xmlns:p14="http://schemas.microsoft.com/office/powerpoint/2010/main" val="714806101"/>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30647A-9DE8-2036-89A2-4DACB1092BFE}"/>
              </a:ext>
            </a:extLst>
          </p:cNvPr>
          <p:cNvSpPr>
            <a:spLocks noGrp="1"/>
          </p:cNvSpPr>
          <p:nvPr>
            <p:ph type="title"/>
          </p:nvPr>
        </p:nvSpPr>
        <p:spPr>
          <a:xfrm>
            <a:off x="675838" y="89483"/>
            <a:ext cx="8420100" cy="1143000"/>
          </a:xfrm>
        </p:spPr>
        <p:txBody>
          <a:bodyPr/>
          <a:lstStyle/>
          <a:p>
            <a:r>
              <a:rPr kumimoji="0" lang="de-DE" sz="3200" b="0" i="0" u="none" strike="noStrike" kern="1200" cap="none" spc="0" normalizeH="0" baseline="0" noProof="0" dirty="0">
                <a:ln>
                  <a:noFill/>
                </a:ln>
                <a:solidFill>
                  <a:srgbClr val="000000"/>
                </a:solidFill>
                <a:effectLst/>
                <a:uLnTx/>
                <a:uFillTx/>
                <a:latin typeface="Minion"/>
                <a:ea typeface="+mj-ea"/>
                <a:cs typeface="+mj-cs"/>
              </a:rPr>
              <a:t>Charakterarten Auenbereiche und Fließgewässer</a:t>
            </a:r>
            <a:endParaRPr lang="de-DE" dirty="0"/>
          </a:p>
        </p:txBody>
      </p:sp>
      <p:pic>
        <p:nvPicPr>
          <p:cNvPr id="5" name="Inhaltsplatzhalter 4">
            <a:extLst>
              <a:ext uri="{FF2B5EF4-FFF2-40B4-BE49-F238E27FC236}">
                <a16:creationId xmlns:a16="http://schemas.microsoft.com/office/drawing/2014/main" id="{F8ABBD49-2A09-002B-DB1F-1A6ABC4CB0B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99435"/>
            <a:ext cx="3429000" cy="2287143"/>
          </a:xfrm>
          <a:blipFill>
            <a:blip r:embed="rId3"/>
            <a:tile tx="0" ty="0" sx="100000" sy="100000" flip="none" algn="tl"/>
          </a:blipFill>
        </p:spPr>
      </p:pic>
      <p:pic>
        <p:nvPicPr>
          <p:cNvPr id="7" name="Grafik 6">
            <a:extLst>
              <a:ext uri="{FF2B5EF4-FFF2-40B4-BE49-F238E27FC236}">
                <a16:creationId xmlns:a16="http://schemas.microsoft.com/office/drawing/2014/main" id="{F17C2A0E-6EA1-F20A-B169-C19D3A2B90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97850"/>
            <a:ext cx="3429000" cy="2287143"/>
          </a:xfrm>
          <a:prstGeom prst="rect">
            <a:avLst/>
          </a:prstGeom>
        </p:spPr>
      </p:pic>
      <p:pic>
        <p:nvPicPr>
          <p:cNvPr id="9" name="Grafik 8">
            <a:extLst>
              <a:ext uri="{FF2B5EF4-FFF2-40B4-BE49-F238E27FC236}">
                <a16:creationId xmlns:a16="http://schemas.microsoft.com/office/drawing/2014/main" id="{39F590EC-4BBD-35E7-DFF8-2DEF8A0820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4762" y="3918804"/>
            <a:ext cx="3331238" cy="2221936"/>
          </a:xfrm>
          <a:prstGeom prst="rect">
            <a:avLst/>
          </a:prstGeom>
        </p:spPr>
      </p:pic>
      <p:pic>
        <p:nvPicPr>
          <p:cNvPr id="11" name="Grafik 10">
            <a:extLst>
              <a:ext uri="{FF2B5EF4-FFF2-40B4-BE49-F238E27FC236}">
                <a16:creationId xmlns:a16="http://schemas.microsoft.com/office/drawing/2014/main" id="{771F02D3-1DA9-5456-8069-D66489F577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4762" y="999437"/>
            <a:ext cx="3331238" cy="2221936"/>
          </a:xfrm>
          <a:prstGeom prst="rect">
            <a:avLst/>
          </a:prstGeom>
        </p:spPr>
      </p:pic>
      <p:pic>
        <p:nvPicPr>
          <p:cNvPr id="13" name="Grafik 12">
            <a:extLst>
              <a:ext uri="{FF2B5EF4-FFF2-40B4-BE49-F238E27FC236}">
                <a16:creationId xmlns:a16="http://schemas.microsoft.com/office/drawing/2014/main" id="{DFB913E7-E871-225E-DCD2-5876FD367F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7881" y="1623927"/>
            <a:ext cx="3048000" cy="2033016"/>
          </a:xfrm>
          <a:prstGeom prst="rect">
            <a:avLst/>
          </a:prstGeom>
        </p:spPr>
      </p:pic>
      <p:pic>
        <p:nvPicPr>
          <p:cNvPr id="15" name="Grafik 14">
            <a:extLst>
              <a:ext uri="{FF2B5EF4-FFF2-40B4-BE49-F238E27FC236}">
                <a16:creationId xmlns:a16="http://schemas.microsoft.com/office/drawing/2014/main" id="{47365980-9A7C-B1F2-45A9-5B9BD718D7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77881" y="3697850"/>
            <a:ext cx="3048000" cy="2033016"/>
          </a:xfrm>
          <a:prstGeom prst="rect">
            <a:avLst/>
          </a:prstGeom>
        </p:spPr>
      </p:pic>
      <p:pic>
        <p:nvPicPr>
          <p:cNvPr id="3" name="Grafik 2" descr="BUND">
            <a:extLst>
              <a:ext uri="{FF2B5EF4-FFF2-40B4-BE49-F238E27FC236}">
                <a16:creationId xmlns:a16="http://schemas.microsoft.com/office/drawing/2014/main" id="{439AFF71-4641-608E-91E2-82BFAB5E725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8066" y="6216067"/>
            <a:ext cx="1524000" cy="552450"/>
          </a:xfrm>
          <a:prstGeom prst="rect">
            <a:avLst/>
          </a:prstGeom>
          <a:noFill/>
          <a:ln>
            <a:noFill/>
          </a:ln>
        </p:spPr>
      </p:pic>
      <p:pic>
        <p:nvPicPr>
          <p:cNvPr id="4" name="Picture 22" descr="LNU NRW – Landesgemeinschaft Naturschutz und Umwelt Nordrhein-Westfalen e.V.">
            <a:extLst>
              <a:ext uri="{FF2B5EF4-FFF2-40B4-BE49-F238E27FC236}">
                <a16:creationId xmlns:a16="http://schemas.microsoft.com/office/drawing/2014/main" id="{17A247DC-4F7C-31AE-6FB4-53816C69279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9000" y="5742089"/>
            <a:ext cx="1126921" cy="11269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22902ADF-09CC-CE7D-2EF0-15F754B3732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71302" y="5999047"/>
            <a:ext cx="1320800" cy="77311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a:extLst>
              <a:ext uri="{FF2B5EF4-FFF2-40B4-BE49-F238E27FC236}">
                <a16:creationId xmlns:a16="http://schemas.microsoft.com/office/drawing/2014/main" id="{CF2B8400-0062-2A1F-FBAF-1CFDF61240F4}"/>
              </a:ext>
            </a:extLst>
          </p:cNvPr>
          <p:cNvSpPr txBox="1">
            <a:spLocks noChangeArrowheads="1"/>
          </p:cNvSpPr>
          <p:nvPr/>
        </p:nvSpPr>
        <p:spPr bwMode="auto">
          <a:xfrm>
            <a:off x="7222921" y="6391956"/>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sp>
        <p:nvSpPr>
          <p:cNvPr id="14" name="Textfeld 13">
            <a:extLst>
              <a:ext uri="{FF2B5EF4-FFF2-40B4-BE49-F238E27FC236}">
                <a16:creationId xmlns:a16="http://schemas.microsoft.com/office/drawing/2014/main" id="{F7601098-803D-4DD1-87C1-9AA1829BBD89}"/>
              </a:ext>
            </a:extLst>
          </p:cNvPr>
          <p:cNvSpPr txBox="1"/>
          <p:nvPr/>
        </p:nvSpPr>
        <p:spPr>
          <a:xfrm>
            <a:off x="3477881" y="3339866"/>
            <a:ext cx="2027130"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Gebänderte Prachtlibelle</a:t>
            </a:r>
          </a:p>
        </p:txBody>
      </p:sp>
      <p:sp>
        <p:nvSpPr>
          <p:cNvPr id="16" name="Textfeld 15">
            <a:extLst>
              <a:ext uri="{FF2B5EF4-FFF2-40B4-BE49-F238E27FC236}">
                <a16:creationId xmlns:a16="http://schemas.microsoft.com/office/drawing/2014/main" id="{FBAB4D1F-32E3-4B12-B3CC-B85A1D8D664F}"/>
              </a:ext>
            </a:extLst>
          </p:cNvPr>
          <p:cNvSpPr txBox="1"/>
          <p:nvPr/>
        </p:nvSpPr>
        <p:spPr>
          <a:xfrm>
            <a:off x="3477881" y="5412918"/>
            <a:ext cx="998325" cy="307777"/>
          </a:xfrm>
          <a:prstGeom prst="rect">
            <a:avLst/>
          </a:prstGeom>
          <a:solidFill>
            <a:schemeClr val="tx1"/>
          </a:solidFill>
        </p:spPr>
        <p:txBody>
          <a:bodyPr wrap="square" rtlCol="0">
            <a:spAutoFit/>
          </a:bodyPr>
          <a:lstStyle/>
          <a:p>
            <a:r>
              <a:rPr lang="de-DE" sz="1400" b="1" dirty="0">
                <a:solidFill>
                  <a:schemeClr val="bg1"/>
                </a:solidFill>
              </a:rPr>
              <a:t>Keiljungfer</a:t>
            </a:r>
          </a:p>
        </p:txBody>
      </p:sp>
      <p:sp>
        <p:nvSpPr>
          <p:cNvPr id="17" name="Textfeld 16">
            <a:extLst>
              <a:ext uri="{FF2B5EF4-FFF2-40B4-BE49-F238E27FC236}">
                <a16:creationId xmlns:a16="http://schemas.microsoft.com/office/drawing/2014/main" id="{EAC78B78-A83A-4E30-AD2A-8142C1474BBD}"/>
              </a:ext>
            </a:extLst>
          </p:cNvPr>
          <p:cNvSpPr txBox="1"/>
          <p:nvPr/>
        </p:nvSpPr>
        <p:spPr>
          <a:xfrm>
            <a:off x="0" y="2984360"/>
            <a:ext cx="1280160" cy="307777"/>
          </a:xfrm>
          <a:prstGeom prst="rect">
            <a:avLst/>
          </a:prstGeom>
          <a:solidFill>
            <a:schemeClr val="tx1"/>
          </a:solidFill>
        </p:spPr>
        <p:txBody>
          <a:bodyPr wrap="square" rtlCol="0">
            <a:spAutoFit/>
          </a:bodyPr>
          <a:lstStyle/>
          <a:p>
            <a:r>
              <a:rPr lang="de-DE" sz="1400" b="1" dirty="0">
                <a:solidFill>
                  <a:schemeClr val="bg1"/>
                </a:solidFill>
              </a:rPr>
              <a:t>Wasseramsel</a:t>
            </a:r>
          </a:p>
        </p:txBody>
      </p:sp>
      <p:sp>
        <p:nvSpPr>
          <p:cNvPr id="18" name="Textfeld 17">
            <a:extLst>
              <a:ext uri="{FF2B5EF4-FFF2-40B4-BE49-F238E27FC236}">
                <a16:creationId xmlns:a16="http://schemas.microsoft.com/office/drawing/2014/main" id="{FE02B2B5-392D-4E26-B192-990081D65F36}"/>
              </a:ext>
            </a:extLst>
          </p:cNvPr>
          <p:cNvSpPr txBox="1"/>
          <p:nvPr/>
        </p:nvSpPr>
        <p:spPr>
          <a:xfrm>
            <a:off x="0" y="5673523"/>
            <a:ext cx="890451" cy="307777"/>
          </a:xfrm>
          <a:prstGeom prst="rect">
            <a:avLst/>
          </a:prstGeom>
          <a:solidFill>
            <a:schemeClr val="tx1"/>
          </a:solidFill>
        </p:spPr>
        <p:txBody>
          <a:bodyPr wrap="square" rtlCol="0">
            <a:spAutoFit/>
          </a:bodyPr>
          <a:lstStyle/>
          <a:p>
            <a:r>
              <a:rPr lang="de-DE" sz="1400" b="1" dirty="0">
                <a:solidFill>
                  <a:schemeClr val="bg1"/>
                </a:solidFill>
              </a:rPr>
              <a:t>Eisvogel</a:t>
            </a:r>
          </a:p>
        </p:txBody>
      </p:sp>
      <p:sp>
        <p:nvSpPr>
          <p:cNvPr id="19" name="Textfeld 18">
            <a:extLst>
              <a:ext uri="{FF2B5EF4-FFF2-40B4-BE49-F238E27FC236}">
                <a16:creationId xmlns:a16="http://schemas.microsoft.com/office/drawing/2014/main" id="{899AB21E-3D3A-49B1-8913-F551D7D5BFA2}"/>
              </a:ext>
            </a:extLst>
          </p:cNvPr>
          <p:cNvSpPr txBox="1"/>
          <p:nvPr/>
        </p:nvSpPr>
        <p:spPr>
          <a:xfrm>
            <a:off x="6582841" y="5827411"/>
            <a:ext cx="668421"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Biber</a:t>
            </a:r>
          </a:p>
        </p:txBody>
      </p:sp>
      <p:sp>
        <p:nvSpPr>
          <p:cNvPr id="20" name="Textfeld 19">
            <a:extLst>
              <a:ext uri="{FF2B5EF4-FFF2-40B4-BE49-F238E27FC236}">
                <a16:creationId xmlns:a16="http://schemas.microsoft.com/office/drawing/2014/main" id="{124D3D07-FA44-49D9-AB89-659D09C38493}"/>
              </a:ext>
            </a:extLst>
          </p:cNvPr>
          <p:cNvSpPr txBox="1"/>
          <p:nvPr/>
        </p:nvSpPr>
        <p:spPr>
          <a:xfrm>
            <a:off x="6582841" y="2928012"/>
            <a:ext cx="1054576" cy="307777"/>
          </a:xfrm>
          <a:prstGeom prst="rect">
            <a:avLst/>
          </a:prstGeom>
          <a:solidFill>
            <a:schemeClr val="tx1"/>
          </a:solidFill>
        </p:spPr>
        <p:txBody>
          <a:bodyPr wrap="square" rtlCol="0">
            <a:spAutoFit/>
          </a:bodyPr>
          <a:lstStyle/>
          <a:p>
            <a:r>
              <a:rPr lang="de-DE" sz="1400" b="1" dirty="0">
                <a:solidFill>
                  <a:schemeClr val="bg1"/>
                </a:solidFill>
              </a:rPr>
              <a:t>Gänsesäger</a:t>
            </a:r>
          </a:p>
        </p:txBody>
      </p:sp>
    </p:spTree>
    <p:extLst>
      <p:ext uri="{BB962C8B-B14F-4D97-AF65-F5344CB8AC3E}">
        <p14:creationId xmlns:p14="http://schemas.microsoft.com/office/powerpoint/2010/main" val="2424959990"/>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pic>
        <p:nvPicPr>
          <p:cNvPr id="9219"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389" y="5841950"/>
            <a:ext cx="1320800" cy="773113"/>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5593" y="6041559"/>
            <a:ext cx="1524000" cy="552450"/>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1468" y="5588061"/>
            <a:ext cx="1126921" cy="112692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6E3760D-9ABF-60F6-023E-72B44F2734DA}"/>
              </a:ext>
            </a:extLst>
          </p:cNvPr>
          <p:cNvSpPr>
            <a:spLocks noGrp="1"/>
          </p:cNvSpPr>
          <p:nvPr>
            <p:ph type="title"/>
          </p:nvPr>
        </p:nvSpPr>
        <p:spPr>
          <a:xfrm>
            <a:off x="742950" y="259532"/>
            <a:ext cx="8420100" cy="1143000"/>
          </a:xfrm>
        </p:spPr>
        <p:txBody>
          <a:bodyPr/>
          <a:lstStyle/>
          <a:p>
            <a:r>
              <a:rPr lang="de-DE" sz="3200" dirty="0"/>
              <a:t>Waldbereiche</a:t>
            </a:r>
          </a:p>
        </p:txBody>
      </p:sp>
      <p:pic>
        <p:nvPicPr>
          <p:cNvPr id="6" name="Grafik 5">
            <a:extLst>
              <a:ext uri="{FF2B5EF4-FFF2-40B4-BE49-F238E27FC236}">
                <a16:creationId xmlns:a16="http://schemas.microsoft.com/office/drawing/2014/main" id="{0C5520CD-431A-FA08-7F5E-ECB2AD84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9360"/>
            <a:ext cx="4979189" cy="3568581"/>
          </a:xfrm>
          <a:prstGeom prst="rect">
            <a:avLst/>
          </a:prstGeom>
        </p:spPr>
      </p:pic>
      <p:pic>
        <p:nvPicPr>
          <p:cNvPr id="8" name="Grafik 7">
            <a:extLst>
              <a:ext uri="{FF2B5EF4-FFF2-40B4-BE49-F238E27FC236}">
                <a16:creationId xmlns:a16="http://schemas.microsoft.com/office/drawing/2014/main" id="{51B45B06-53AB-B122-ADD0-9B083A09F0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6358" y="2036618"/>
            <a:ext cx="4719642" cy="3516401"/>
          </a:xfrm>
          <a:prstGeom prst="rect">
            <a:avLst/>
          </a:prstGeom>
        </p:spPr>
      </p:pic>
    </p:spTree>
    <p:extLst>
      <p:ext uri="{BB962C8B-B14F-4D97-AF65-F5344CB8AC3E}">
        <p14:creationId xmlns:p14="http://schemas.microsoft.com/office/powerpoint/2010/main" val="2893048913"/>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pic>
        <p:nvPicPr>
          <p:cNvPr id="9219"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1723" y="5841950"/>
            <a:ext cx="1320800" cy="773113"/>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 y="6089951"/>
            <a:ext cx="1524000" cy="552450"/>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9699" y="5715983"/>
            <a:ext cx="1126921" cy="112692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6E3760D-9ABF-60F6-023E-72B44F2734DA}"/>
              </a:ext>
            </a:extLst>
          </p:cNvPr>
          <p:cNvSpPr>
            <a:spLocks noGrp="1"/>
          </p:cNvSpPr>
          <p:nvPr>
            <p:ph type="title"/>
          </p:nvPr>
        </p:nvSpPr>
        <p:spPr>
          <a:xfrm>
            <a:off x="742950" y="259532"/>
            <a:ext cx="8420100" cy="670508"/>
          </a:xfrm>
        </p:spPr>
        <p:txBody>
          <a:bodyPr/>
          <a:lstStyle/>
          <a:p>
            <a:r>
              <a:rPr lang="de-DE" sz="3200" dirty="0"/>
              <a:t>Charakterarten des Waldes</a:t>
            </a:r>
            <a:br>
              <a:rPr lang="de-DE" sz="3200" dirty="0"/>
            </a:br>
            <a:endParaRPr lang="de-DE" sz="3200" dirty="0"/>
          </a:p>
        </p:txBody>
      </p:sp>
      <p:pic>
        <p:nvPicPr>
          <p:cNvPr id="10" name="Grafik 9">
            <a:extLst>
              <a:ext uri="{FF2B5EF4-FFF2-40B4-BE49-F238E27FC236}">
                <a16:creationId xmlns:a16="http://schemas.microsoft.com/office/drawing/2014/main" id="{1E02B7E8-0021-DCA5-91B8-83D76F048F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13" y="3139960"/>
            <a:ext cx="3140072" cy="2094428"/>
          </a:xfrm>
          <a:prstGeom prst="rect">
            <a:avLst/>
          </a:prstGeom>
        </p:spPr>
      </p:pic>
      <p:pic>
        <p:nvPicPr>
          <p:cNvPr id="12" name="Grafik 11">
            <a:extLst>
              <a:ext uri="{FF2B5EF4-FFF2-40B4-BE49-F238E27FC236}">
                <a16:creationId xmlns:a16="http://schemas.microsoft.com/office/drawing/2014/main" id="{A0AADE8F-0791-A92E-F96E-5BB326FEC8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13" y="825802"/>
            <a:ext cx="3140214" cy="2094523"/>
          </a:xfrm>
          <a:prstGeom prst="rect">
            <a:avLst/>
          </a:prstGeom>
        </p:spPr>
      </p:pic>
      <p:pic>
        <p:nvPicPr>
          <p:cNvPr id="14" name="Grafik 13">
            <a:extLst>
              <a:ext uri="{FF2B5EF4-FFF2-40B4-BE49-F238E27FC236}">
                <a16:creationId xmlns:a16="http://schemas.microsoft.com/office/drawing/2014/main" id="{A3D76FA5-BD11-91F5-4EA2-379F6318C3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53660" y="764297"/>
            <a:ext cx="3252340" cy="2169311"/>
          </a:xfrm>
          <a:prstGeom prst="rect">
            <a:avLst/>
          </a:prstGeom>
        </p:spPr>
      </p:pic>
      <p:pic>
        <p:nvPicPr>
          <p:cNvPr id="18" name="Grafik 17">
            <a:extLst>
              <a:ext uri="{FF2B5EF4-FFF2-40B4-BE49-F238E27FC236}">
                <a16:creationId xmlns:a16="http://schemas.microsoft.com/office/drawing/2014/main" id="{E2A61A65-162A-9DDA-FFB9-83231AA228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87164" y="3454804"/>
            <a:ext cx="3248559" cy="2166789"/>
          </a:xfrm>
          <a:prstGeom prst="rect">
            <a:avLst/>
          </a:prstGeom>
        </p:spPr>
      </p:pic>
      <p:pic>
        <p:nvPicPr>
          <p:cNvPr id="20" name="Grafik 19">
            <a:extLst>
              <a:ext uri="{FF2B5EF4-FFF2-40B4-BE49-F238E27FC236}">
                <a16:creationId xmlns:a16="http://schemas.microsoft.com/office/drawing/2014/main" id="{687674CA-FA1E-33F5-1405-90F363540EF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87164" y="1178329"/>
            <a:ext cx="3248559" cy="2166789"/>
          </a:xfrm>
          <a:prstGeom prst="rect">
            <a:avLst/>
          </a:prstGeom>
        </p:spPr>
      </p:pic>
      <p:pic>
        <p:nvPicPr>
          <p:cNvPr id="6" name="Grafik 5">
            <a:extLst>
              <a:ext uri="{FF2B5EF4-FFF2-40B4-BE49-F238E27FC236}">
                <a16:creationId xmlns:a16="http://schemas.microsoft.com/office/drawing/2014/main" id="{12B6C808-F01E-C838-0775-5EB5EAC2135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57442" y="3245226"/>
            <a:ext cx="3248558" cy="2166788"/>
          </a:xfrm>
          <a:prstGeom prst="rect">
            <a:avLst/>
          </a:prstGeom>
        </p:spPr>
      </p:pic>
      <p:sp>
        <p:nvSpPr>
          <p:cNvPr id="3" name="Textfeld 2">
            <a:extLst>
              <a:ext uri="{FF2B5EF4-FFF2-40B4-BE49-F238E27FC236}">
                <a16:creationId xmlns:a16="http://schemas.microsoft.com/office/drawing/2014/main" id="{967824EF-3130-4D01-B0E4-3C3F54EDA418}"/>
              </a:ext>
            </a:extLst>
          </p:cNvPr>
          <p:cNvSpPr txBox="1"/>
          <p:nvPr/>
        </p:nvSpPr>
        <p:spPr>
          <a:xfrm>
            <a:off x="29013" y="2606090"/>
            <a:ext cx="1280160" cy="307777"/>
          </a:xfrm>
          <a:prstGeom prst="rect">
            <a:avLst/>
          </a:prstGeom>
          <a:solidFill>
            <a:schemeClr val="tx1"/>
          </a:solidFill>
        </p:spPr>
        <p:txBody>
          <a:bodyPr wrap="square" rtlCol="0">
            <a:spAutoFit/>
          </a:bodyPr>
          <a:lstStyle/>
          <a:p>
            <a:r>
              <a:rPr lang="de-DE" sz="1400" b="1" dirty="0">
                <a:solidFill>
                  <a:schemeClr val="bg1"/>
                </a:solidFill>
              </a:rPr>
              <a:t>Schwarzspecht</a:t>
            </a:r>
          </a:p>
        </p:txBody>
      </p:sp>
      <p:sp>
        <p:nvSpPr>
          <p:cNvPr id="15" name="Textfeld 14">
            <a:extLst>
              <a:ext uri="{FF2B5EF4-FFF2-40B4-BE49-F238E27FC236}">
                <a16:creationId xmlns:a16="http://schemas.microsoft.com/office/drawing/2014/main" id="{7980D9B4-B39D-4D4A-97C9-47E118D72BF0}"/>
              </a:ext>
            </a:extLst>
          </p:cNvPr>
          <p:cNvSpPr txBox="1"/>
          <p:nvPr/>
        </p:nvSpPr>
        <p:spPr>
          <a:xfrm>
            <a:off x="3285926" y="3031191"/>
            <a:ext cx="911605" cy="307777"/>
          </a:xfrm>
          <a:prstGeom prst="rect">
            <a:avLst/>
          </a:prstGeom>
          <a:solidFill>
            <a:schemeClr val="tx1"/>
          </a:solidFill>
        </p:spPr>
        <p:txBody>
          <a:bodyPr wrap="square" rtlCol="0">
            <a:spAutoFit/>
          </a:bodyPr>
          <a:lstStyle/>
          <a:p>
            <a:r>
              <a:rPr lang="de-DE" sz="1400" b="1" dirty="0">
                <a:solidFill>
                  <a:schemeClr val="bg1"/>
                </a:solidFill>
              </a:rPr>
              <a:t>Waldkauz</a:t>
            </a:r>
          </a:p>
        </p:txBody>
      </p:sp>
      <p:sp>
        <p:nvSpPr>
          <p:cNvPr id="16" name="Textfeld 15">
            <a:extLst>
              <a:ext uri="{FF2B5EF4-FFF2-40B4-BE49-F238E27FC236}">
                <a16:creationId xmlns:a16="http://schemas.microsoft.com/office/drawing/2014/main" id="{407D8AF8-5443-4326-AFF2-7EE812CE49C8}"/>
              </a:ext>
            </a:extLst>
          </p:cNvPr>
          <p:cNvSpPr txBox="1"/>
          <p:nvPr/>
        </p:nvSpPr>
        <p:spPr>
          <a:xfrm>
            <a:off x="29012" y="4926610"/>
            <a:ext cx="1590781" cy="307777"/>
          </a:xfrm>
          <a:prstGeom prst="rect">
            <a:avLst/>
          </a:prstGeom>
          <a:solidFill>
            <a:schemeClr val="tx1"/>
          </a:solidFill>
        </p:spPr>
        <p:txBody>
          <a:bodyPr wrap="square" rtlCol="0">
            <a:spAutoFit/>
          </a:bodyPr>
          <a:lstStyle/>
          <a:p>
            <a:r>
              <a:rPr lang="de-DE" sz="1400" b="1" dirty="0">
                <a:solidFill>
                  <a:schemeClr val="bg1"/>
                </a:solidFill>
              </a:rPr>
              <a:t>Buschwindröschen</a:t>
            </a:r>
          </a:p>
        </p:txBody>
      </p:sp>
      <p:sp>
        <p:nvSpPr>
          <p:cNvPr id="17" name="Textfeld 16">
            <a:extLst>
              <a:ext uri="{FF2B5EF4-FFF2-40B4-BE49-F238E27FC236}">
                <a16:creationId xmlns:a16="http://schemas.microsoft.com/office/drawing/2014/main" id="{BB9426CD-F14E-4A65-AD1C-2A2F4C37F5FA}"/>
              </a:ext>
            </a:extLst>
          </p:cNvPr>
          <p:cNvSpPr txBox="1"/>
          <p:nvPr/>
        </p:nvSpPr>
        <p:spPr>
          <a:xfrm>
            <a:off x="3285926" y="5312880"/>
            <a:ext cx="1016108" cy="307777"/>
          </a:xfrm>
          <a:prstGeom prst="rect">
            <a:avLst/>
          </a:prstGeom>
          <a:solidFill>
            <a:schemeClr val="tx1"/>
          </a:solidFill>
        </p:spPr>
        <p:txBody>
          <a:bodyPr wrap="square" rtlCol="0">
            <a:spAutoFit/>
          </a:bodyPr>
          <a:lstStyle/>
          <a:p>
            <a:r>
              <a:rPr lang="de-DE" sz="1400" b="1" dirty="0">
                <a:solidFill>
                  <a:schemeClr val="bg1"/>
                </a:solidFill>
              </a:rPr>
              <a:t>Wildkatze</a:t>
            </a:r>
          </a:p>
        </p:txBody>
      </p:sp>
      <p:sp>
        <p:nvSpPr>
          <p:cNvPr id="19" name="Textfeld 18">
            <a:extLst>
              <a:ext uri="{FF2B5EF4-FFF2-40B4-BE49-F238E27FC236}">
                <a16:creationId xmlns:a16="http://schemas.microsoft.com/office/drawing/2014/main" id="{6970EE61-963E-4A01-AD3C-D651A06FE24A}"/>
              </a:ext>
            </a:extLst>
          </p:cNvPr>
          <p:cNvSpPr txBox="1"/>
          <p:nvPr/>
        </p:nvSpPr>
        <p:spPr>
          <a:xfrm>
            <a:off x="6653660" y="4880621"/>
            <a:ext cx="1136731" cy="523220"/>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Kleiner Schillerfalter</a:t>
            </a:r>
          </a:p>
        </p:txBody>
      </p:sp>
      <p:sp>
        <p:nvSpPr>
          <p:cNvPr id="21" name="Textfeld 20">
            <a:extLst>
              <a:ext uri="{FF2B5EF4-FFF2-40B4-BE49-F238E27FC236}">
                <a16:creationId xmlns:a16="http://schemas.microsoft.com/office/drawing/2014/main" id="{46DEF4C4-FB2C-4FC3-8FDD-686083001F4C}"/>
              </a:ext>
            </a:extLst>
          </p:cNvPr>
          <p:cNvSpPr txBox="1"/>
          <p:nvPr/>
        </p:nvSpPr>
        <p:spPr>
          <a:xfrm>
            <a:off x="6653660" y="2631986"/>
            <a:ext cx="809586" cy="307777"/>
          </a:xfrm>
          <a:prstGeom prst="rect">
            <a:avLst/>
          </a:prstGeom>
          <a:solidFill>
            <a:schemeClr val="tx1"/>
          </a:solidFill>
        </p:spPr>
        <p:txBody>
          <a:bodyPr wrap="square" rtlCol="0">
            <a:spAutoFit/>
          </a:bodyPr>
          <a:lstStyle/>
          <a:p>
            <a:r>
              <a:rPr lang="de-DE" sz="1400" b="1" dirty="0">
                <a:solidFill>
                  <a:schemeClr val="bg1"/>
                </a:solidFill>
              </a:rPr>
              <a:t>Dachs</a:t>
            </a:r>
          </a:p>
        </p:txBody>
      </p:sp>
    </p:spTree>
    <p:extLst>
      <p:ext uri="{BB962C8B-B14F-4D97-AF65-F5344CB8AC3E}">
        <p14:creationId xmlns:p14="http://schemas.microsoft.com/office/powerpoint/2010/main" val="2598501496"/>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pic>
        <p:nvPicPr>
          <p:cNvPr id="9219"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4910" y="5839112"/>
            <a:ext cx="1320800" cy="773113"/>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823" y="6052289"/>
            <a:ext cx="1524000" cy="552450"/>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6000" y="5635586"/>
            <a:ext cx="1027190" cy="1027190"/>
          </a:xfrm>
          <a:prstGeom prst="rect">
            <a:avLst/>
          </a:prstGeom>
          <a:noFill/>
          <a:extLst>
            <a:ext uri="{909E8E84-426E-40DD-AFC4-6F175D3DCCD1}">
              <a14:hiddenFill xmlns:a14="http://schemas.microsoft.com/office/drawing/2010/main">
                <a:solidFill>
                  <a:srgbClr val="FFFFFF"/>
                </a:solidFill>
              </a14:hiddenFill>
            </a:ext>
          </a:extLst>
        </p:spPr>
      </p:pic>
      <p:sp>
        <p:nvSpPr>
          <p:cNvPr id="5" name="Inhaltsplatzhalter 4">
            <a:extLst>
              <a:ext uri="{FF2B5EF4-FFF2-40B4-BE49-F238E27FC236}">
                <a16:creationId xmlns:a16="http://schemas.microsoft.com/office/drawing/2014/main" id="{54DBD5BD-26AA-75C4-A60F-C0F5795CC2DC}"/>
              </a:ext>
            </a:extLst>
          </p:cNvPr>
          <p:cNvSpPr>
            <a:spLocks noGrp="1"/>
          </p:cNvSpPr>
          <p:nvPr>
            <p:ph idx="1"/>
          </p:nvPr>
        </p:nvSpPr>
        <p:spPr>
          <a:xfrm>
            <a:off x="1189759" y="388086"/>
            <a:ext cx="8420100" cy="4327475"/>
          </a:xfrm>
        </p:spPr>
        <p:txBody>
          <a:bodyPr/>
          <a:lstStyle/>
          <a:p>
            <a:pPr marL="0" indent="0">
              <a:buNone/>
            </a:pPr>
            <a:r>
              <a:rPr lang="de-DE" dirty="0"/>
              <a:t>Streuobstwiesen     und    -weiden</a:t>
            </a:r>
          </a:p>
          <a:p>
            <a:pPr marL="0" indent="0">
              <a:buNone/>
            </a:pPr>
            <a:endParaRPr lang="de-DE" dirty="0"/>
          </a:p>
        </p:txBody>
      </p:sp>
      <p:pic>
        <p:nvPicPr>
          <p:cNvPr id="7" name="Grafik 6">
            <a:extLst>
              <a:ext uri="{FF2B5EF4-FFF2-40B4-BE49-F238E27FC236}">
                <a16:creationId xmlns:a16="http://schemas.microsoft.com/office/drawing/2014/main" id="{16AAA1D0-575F-BB6B-F6B2-88E76BDE97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57681"/>
            <a:ext cx="4857036" cy="3239643"/>
          </a:xfrm>
          <a:prstGeom prst="rect">
            <a:avLst/>
          </a:prstGeom>
        </p:spPr>
      </p:pic>
      <p:pic>
        <p:nvPicPr>
          <p:cNvPr id="9" name="Grafik 8">
            <a:extLst>
              <a:ext uri="{FF2B5EF4-FFF2-40B4-BE49-F238E27FC236}">
                <a16:creationId xmlns:a16="http://schemas.microsoft.com/office/drawing/2014/main" id="{7DDF9829-F402-A297-6665-3581619925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5682" y="2549393"/>
            <a:ext cx="4970318" cy="3315202"/>
          </a:xfrm>
          <a:prstGeom prst="rect">
            <a:avLst/>
          </a:prstGeom>
        </p:spPr>
      </p:pic>
    </p:spTree>
    <p:extLst>
      <p:ext uri="{BB962C8B-B14F-4D97-AF65-F5344CB8AC3E}">
        <p14:creationId xmlns:p14="http://schemas.microsoft.com/office/powerpoint/2010/main" val="1010618217"/>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pic>
        <p:nvPicPr>
          <p:cNvPr id="9219"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499" y="5884933"/>
            <a:ext cx="1243381" cy="727797"/>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290" y="6099652"/>
            <a:ext cx="1415387" cy="513078"/>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1181" y="5601573"/>
            <a:ext cx="1126921" cy="112692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6E3760D-9ABF-60F6-023E-72B44F2734DA}"/>
              </a:ext>
            </a:extLst>
          </p:cNvPr>
          <p:cNvSpPr>
            <a:spLocks noGrp="1"/>
          </p:cNvSpPr>
          <p:nvPr>
            <p:ph type="title"/>
          </p:nvPr>
        </p:nvSpPr>
        <p:spPr>
          <a:xfrm>
            <a:off x="774058" y="407600"/>
            <a:ext cx="8420100" cy="511980"/>
          </a:xfrm>
        </p:spPr>
        <p:txBody>
          <a:bodyPr/>
          <a:lstStyle/>
          <a:p>
            <a:r>
              <a:rPr lang="de-DE" sz="3200" dirty="0"/>
              <a:t>Charakterarten der Streuobstwiesen und -weiden</a:t>
            </a:r>
          </a:p>
        </p:txBody>
      </p:sp>
      <p:pic>
        <p:nvPicPr>
          <p:cNvPr id="5" name="Grafik 4">
            <a:extLst>
              <a:ext uri="{FF2B5EF4-FFF2-40B4-BE49-F238E27FC236}">
                <a16:creationId xmlns:a16="http://schemas.microsoft.com/office/drawing/2014/main" id="{C3EE6C72-192D-A996-A87B-4ABD275678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32423"/>
            <a:ext cx="3048000" cy="2033016"/>
          </a:xfrm>
          <a:prstGeom prst="rect">
            <a:avLst/>
          </a:prstGeom>
          <a:blipFill>
            <a:blip r:embed="rId7"/>
            <a:tile tx="0" ty="0" sx="100000" sy="100000" flip="none" algn="tl"/>
          </a:blipFill>
        </p:spPr>
      </p:pic>
      <p:pic>
        <p:nvPicPr>
          <p:cNvPr id="8" name="Grafik 7">
            <a:extLst>
              <a:ext uri="{FF2B5EF4-FFF2-40B4-BE49-F238E27FC236}">
                <a16:creationId xmlns:a16="http://schemas.microsoft.com/office/drawing/2014/main" id="{E06768B1-05F7-CC77-28D0-099CBC37CD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041933"/>
            <a:ext cx="3048000" cy="2033016"/>
          </a:xfrm>
          <a:prstGeom prst="rect">
            <a:avLst/>
          </a:prstGeom>
        </p:spPr>
      </p:pic>
      <p:pic>
        <p:nvPicPr>
          <p:cNvPr id="7" name="Grafik 6">
            <a:extLst>
              <a:ext uri="{FF2B5EF4-FFF2-40B4-BE49-F238E27FC236}">
                <a16:creationId xmlns:a16="http://schemas.microsoft.com/office/drawing/2014/main" id="{64BE0E43-6056-B7ED-C085-ECDF225E2E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8000" y="932423"/>
            <a:ext cx="3048000" cy="2029968"/>
          </a:xfrm>
          <a:prstGeom prst="rect">
            <a:avLst/>
          </a:prstGeom>
        </p:spPr>
      </p:pic>
      <p:pic>
        <p:nvPicPr>
          <p:cNvPr id="9" name="Grafik 8">
            <a:extLst>
              <a:ext uri="{FF2B5EF4-FFF2-40B4-BE49-F238E27FC236}">
                <a16:creationId xmlns:a16="http://schemas.microsoft.com/office/drawing/2014/main" id="{7A7A7123-D039-DF3B-35B2-1910AA28CE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58000" y="3016778"/>
            <a:ext cx="3048000" cy="2033016"/>
          </a:xfrm>
          <a:prstGeom prst="rect">
            <a:avLst/>
          </a:prstGeom>
        </p:spPr>
      </p:pic>
      <p:pic>
        <p:nvPicPr>
          <p:cNvPr id="11" name="Grafik 10">
            <a:extLst>
              <a:ext uri="{FF2B5EF4-FFF2-40B4-BE49-F238E27FC236}">
                <a16:creationId xmlns:a16="http://schemas.microsoft.com/office/drawing/2014/main" id="{567DC38A-529D-793D-4CBF-F34AFEA04F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28999" y="1411223"/>
            <a:ext cx="3110219" cy="2058965"/>
          </a:xfrm>
          <a:prstGeom prst="rect">
            <a:avLst/>
          </a:prstGeom>
          <a:blipFill>
            <a:blip r:embed="rId7"/>
            <a:tile tx="0" ty="0" sx="100000" sy="100000" flip="none" algn="tl"/>
          </a:blipFill>
        </p:spPr>
      </p:pic>
      <p:pic>
        <p:nvPicPr>
          <p:cNvPr id="10" name="Grafik 9">
            <a:extLst>
              <a:ext uri="{FF2B5EF4-FFF2-40B4-BE49-F238E27FC236}">
                <a16:creationId xmlns:a16="http://schemas.microsoft.com/office/drawing/2014/main" id="{7A3BC84F-6853-1271-6551-BAEB73418F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29000" y="3527057"/>
            <a:ext cx="3110219" cy="2074516"/>
          </a:xfrm>
          <a:prstGeom prst="rect">
            <a:avLst/>
          </a:prstGeom>
        </p:spPr>
      </p:pic>
      <p:sp>
        <p:nvSpPr>
          <p:cNvPr id="14" name="Textfeld 13">
            <a:extLst>
              <a:ext uri="{FF2B5EF4-FFF2-40B4-BE49-F238E27FC236}">
                <a16:creationId xmlns:a16="http://schemas.microsoft.com/office/drawing/2014/main" id="{5BC295DD-3D12-432C-9FD0-BAD09DAF5824}"/>
              </a:ext>
            </a:extLst>
          </p:cNvPr>
          <p:cNvSpPr txBox="1"/>
          <p:nvPr/>
        </p:nvSpPr>
        <p:spPr>
          <a:xfrm>
            <a:off x="3438326" y="3145051"/>
            <a:ext cx="1264303" cy="307777"/>
          </a:xfrm>
          <a:prstGeom prst="rect">
            <a:avLst/>
          </a:prstGeom>
          <a:solidFill>
            <a:schemeClr val="tx1"/>
          </a:solidFill>
        </p:spPr>
        <p:txBody>
          <a:bodyPr wrap="square" rtlCol="0">
            <a:spAutoFit/>
          </a:bodyPr>
          <a:lstStyle/>
          <a:p>
            <a:r>
              <a:rPr lang="de-DE" sz="1400" b="1" dirty="0">
                <a:solidFill>
                  <a:schemeClr val="bg1"/>
                </a:solidFill>
              </a:rPr>
              <a:t>Siebenschläfer</a:t>
            </a:r>
          </a:p>
        </p:txBody>
      </p:sp>
      <p:sp>
        <p:nvSpPr>
          <p:cNvPr id="15" name="Textfeld 14">
            <a:extLst>
              <a:ext uri="{FF2B5EF4-FFF2-40B4-BE49-F238E27FC236}">
                <a16:creationId xmlns:a16="http://schemas.microsoft.com/office/drawing/2014/main" id="{6C5319CD-C763-49A0-A486-F7E21B122434}"/>
              </a:ext>
            </a:extLst>
          </p:cNvPr>
          <p:cNvSpPr txBox="1"/>
          <p:nvPr/>
        </p:nvSpPr>
        <p:spPr>
          <a:xfrm>
            <a:off x="2029096" y="2644596"/>
            <a:ext cx="1018903" cy="307777"/>
          </a:xfrm>
          <a:prstGeom prst="rect">
            <a:avLst/>
          </a:prstGeom>
          <a:solidFill>
            <a:schemeClr val="tx1"/>
          </a:solidFill>
        </p:spPr>
        <p:txBody>
          <a:bodyPr wrap="square" rtlCol="0">
            <a:spAutoFit/>
          </a:bodyPr>
          <a:lstStyle/>
          <a:p>
            <a:r>
              <a:rPr lang="de-DE" sz="1400" b="1" dirty="0">
                <a:solidFill>
                  <a:schemeClr val="bg1"/>
                </a:solidFill>
              </a:rPr>
              <a:t>Steinkauz</a:t>
            </a:r>
          </a:p>
        </p:txBody>
      </p:sp>
      <p:sp>
        <p:nvSpPr>
          <p:cNvPr id="16" name="Textfeld 15">
            <a:extLst>
              <a:ext uri="{FF2B5EF4-FFF2-40B4-BE49-F238E27FC236}">
                <a16:creationId xmlns:a16="http://schemas.microsoft.com/office/drawing/2014/main" id="{694F1640-BD68-462E-94C5-51746379082E}"/>
              </a:ext>
            </a:extLst>
          </p:cNvPr>
          <p:cNvSpPr txBox="1"/>
          <p:nvPr/>
        </p:nvSpPr>
        <p:spPr>
          <a:xfrm>
            <a:off x="1632613" y="4775507"/>
            <a:ext cx="1415387" cy="307777"/>
          </a:xfrm>
          <a:prstGeom prst="rect">
            <a:avLst/>
          </a:prstGeom>
          <a:solidFill>
            <a:schemeClr val="tx1"/>
          </a:solidFill>
        </p:spPr>
        <p:txBody>
          <a:bodyPr wrap="square" rtlCol="0">
            <a:spAutoFit/>
          </a:bodyPr>
          <a:lstStyle/>
          <a:p>
            <a:r>
              <a:rPr lang="de-DE" sz="1400" b="1" dirty="0"/>
              <a:t>Steinkäuze, </a:t>
            </a:r>
            <a:r>
              <a:rPr lang="de-DE" sz="1400" b="1" dirty="0">
                <a:solidFill>
                  <a:schemeClr val="bg1"/>
                </a:solidFill>
              </a:rPr>
              <a:t>jung</a:t>
            </a:r>
          </a:p>
        </p:txBody>
      </p:sp>
      <p:sp>
        <p:nvSpPr>
          <p:cNvPr id="17" name="Textfeld 16">
            <a:extLst>
              <a:ext uri="{FF2B5EF4-FFF2-40B4-BE49-F238E27FC236}">
                <a16:creationId xmlns:a16="http://schemas.microsoft.com/office/drawing/2014/main" id="{8B3784F7-0325-4B7B-B9E3-044A68E9C5AF}"/>
              </a:ext>
            </a:extLst>
          </p:cNvPr>
          <p:cNvSpPr txBox="1"/>
          <p:nvPr/>
        </p:nvSpPr>
        <p:spPr>
          <a:xfrm>
            <a:off x="3438326" y="5260759"/>
            <a:ext cx="1020463" cy="307777"/>
          </a:xfrm>
          <a:prstGeom prst="rect">
            <a:avLst/>
          </a:prstGeom>
          <a:solidFill>
            <a:schemeClr val="tx1"/>
          </a:solidFill>
        </p:spPr>
        <p:txBody>
          <a:bodyPr wrap="square" rtlCol="0">
            <a:spAutoFit/>
          </a:bodyPr>
          <a:lstStyle/>
          <a:p>
            <a:r>
              <a:rPr lang="de-DE" sz="1400" b="1" dirty="0">
                <a:solidFill>
                  <a:schemeClr val="bg1"/>
                </a:solidFill>
              </a:rPr>
              <a:t>Hirschkäfer</a:t>
            </a:r>
          </a:p>
        </p:txBody>
      </p:sp>
      <p:sp>
        <p:nvSpPr>
          <p:cNvPr id="18" name="Textfeld 17">
            <a:extLst>
              <a:ext uri="{FF2B5EF4-FFF2-40B4-BE49-F238E27FC236}">
                <a16:creationId xmlns:a16="http://schemas.microsoft.com/office/drawing/2014/main" id="{F98365D0-06C7-4E9F-B61B-9B186C48F1E9}"/>
              </a:ext>
            </a:extLst>
          </p:cNvPr>
          <p:cNvSpPr txBox="1"/>
          <p:nvPr/>
        </p:nvSpPr>
        <p:spPr>
          <a:xfrm>
            <a:off x="8342812" y="2634939"/>
            <a:ext cx="1563188" cy="307777"/>
          </a:xfrm>
          <a:prstGeom prst="rect">
            <a:avLst/>
          </a:prstGeom>
          <a:solidFill>
            <a:schemeClr val="tx1"/>
          </a:solidFill>
        </p:spPr>
        <p:txBody>
          <a:bodyPr wrap="square" rtlCol="0">
            <a:spAutoFit/>
          </a:bodyPr>
          <a:lstStyle/>
          <a:p>
            <a:r>
              <a:rPr lang="de-DE" sz="1400" b="1" dirty="0">
                <a:solidFill>
                  <a:schemeClr val="bg1"/>
                </a:solidFill>
              </a:rPr>
              <a:t>Gartenrotschwanz</a:t>
            </a:r>
          </a:p>
        </p:txBody>
      </p:sp>
      <p:sp>
        <p:nvSpPr>
          <p:cNvPr id="19" name="Textfeld 18">
            <a:extLst>
              <a:ext uri="{FF2B5EF4-FFF2-40B4-BE49-F238E27FC236}">
                <a16:creationId xmlns:a16="http://schemas.microsoft.com/office/drawing/2014/main" id="{7D3644B3-6BB9-486A-9965-E2AE7D10E68B}"/>
              </a:ext>
            </a:extLst>
          </p:cNvPr>
          <p:cNvSpPr txBox="1"/>
          <p:nvPr/>
        </p:nvSpPr>
        <p:spPr>
          <a:xfrm>
            <a:off x="6858000" y="4767172"/>
            <a:ext cx="1040674" cy="307777"/>
          </a:xfrm>
          <a:prstGeom prst="rect">
            <a:avLst/>
          </a:prstGeom>
          <a:solidFill>
            <a:schemeClr val="tx1"/>
          </a:solidFill>
        </p:spPr>
        <p:txBody>
          <a:bodyPr wrap="square" rtlCol="0">
            <a:spAutoFit/>
          </a:bodyPr>
          <a:lstStyle/>
          <a:p>
            <a:r>
              <a:rPr lang="de-DE" sz="1400" b="1" dirty="0">
                <a:solidFill>
                  <a:schemeClr val="bg1"/>
                </a:solidFill>
              </a:rPr>
              <a:t>Grünspecht</a:t>
            </a:r>
          </a:p>
        </p:txBody>
      </p:sp>
    </p:spTree>
    <p:extLst>
      <p:ext uri="{BB962C8B-B14F-4D97-AF65-F5344CB8AC3E}">
        <p14:creationId xmlns:p14="http://schemas.microsoft.com/office/powerpoint/2010/main" val="1336566014"/>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pic>
        <p:nvPicPr>
          <p:cNvPr id="9219"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8452" y="5829381"/>
            <a:ext cx="1320800" cy="773113"/>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063" y="6037072"/>
            <a:ext cx="1524000" cy="552450"/>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6063" y="5652476"/>
            <a:ext cx="1126921" cy="112692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6E3760D-9ABF-60F6-023E-72B44F2734DA}"/>
              </a:ext>
            </a:extLst>
          </p:cNvPr>
          <p:cNvSpPr>
            <a:spLocks noGrp="1"/>
          </p:cNvSpPr>
          <p:nvPr>
            <p:ph type="title"/>
          </p:nvPr>
        </p:nvSpPr>
        <p:spPr>
          <a:xfrm>
            <a:off x="742950" y="259532"/>
            <a:ext cx="8420100" cy="1143000"/>
          </a:xfrm>
        </p:spPr>
        <p:txBody>
          <a:bodyPr/>
          <a:lstStyle/>
          <a:p>
            <a:r>
              <a:rPr lang="de-DE" sz="3200" dirty="0"/>
              <a:t>Extensiv genutzte Feldflur</a:t>
            </a:r>
            <a:br>
              <a:rPr lang="de-DE" sz="3200" dirty="0"/>
            </a:br>
            <a:endParaRPr lang="de-DE" sz="3200" dirty="0"/>
          </a:p>
        </p:txBody>
      </p:sp>
      <p:sp>
        <p:nvSpPr>
          <p:cNvPr id="5" name="Inhaltsplatzhalter 4">
            <a:extLst>
              <a:ext uri="{FF2B5EF4-FFF2-40B4-BE49-F238E27FC236}">
                <a16:creationId xmlns:a16="http://schemas.microsoft.com/office/drawing/2014/main" id="{54DBD5BD-26AA-75C4-A60F-C0F5795CC2DC}"/>
              </a:ext>
            </a:extLst>
          </p:cNvPr>
          <p:cNvSpPr>
            <a:spLocks noGrp="1"/>
          </p:cNvSpPr>
          <p:nvPr>
            <p:ph idx="1"/>
          </p:nvPr>
        </p:nvSpPr>
        <p:spPr>
          <a:xfrm>
            <a:off x="126302" y="3873334"/>
            <a:ext cx="8764505" cy="4327475"/>
          </a:xfrm>
        </p:spPr>
        <p:txBody>
          <a:bodyPr/>
          <a:lstStyle/>
          <a:p>
            <a:pPr marL="0" indent="0">
              <a:buNone/>
            </a:pPr>
            <a:endParaRPr lang="de-DE" sz="1800" dirty="0"/>
          </a:p>
          <a:p>
            <a:pPr marL="0" indent="0">
              <a:buNone/>
            </a:pPr>
            <a:r>
              <a:rPr lang="de-DE" sz="1800" dirty="0"/>
              <a:t>mit artenreichen Randstreifen</a:t>
            </a:r>
          </a:p>
        </p:txBody>
      </p:sp>
      <p:pic>
        <p:nvPicPr>
          <p:cNvPr id="6" name="Grafik 5">
            <a:extLst>
              <a:ext uri="{FF2B5EF4-FFF2-40B4-BE49-F238E27FC236}">
                <a16:creationId xmlns:a16="http://schemas.microsoft.com/office/drawing/2014/main" id="{E7C9B445-E74C-EE1D-7CDA-0F083DD0B4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02" y="1880754"/>
            <a:ext cx="3167549" cy="2112755"/>
          </a:xfrm>
          <a:prstGeom prst="rect">
            <a:avLst/>
          </a:prstGeom>
        </p:spPr>
      </p:pic>
      <p:pic>
        <p:nvPicPr>
          <p:cNvPr id="7" name="Grafik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29053" y="1114491"/>
            <a:ext cx="6250645" cy="4687984"/>
          </a:xfrm>
          <a:prstGeom prst="rect">
            <a:avLst/>
          </a:prstGeom>
        </p:spPr>
      </p:pic>
    </p:spTree>
    <p:extLst>
      <p:ext uri="{BB962C8B-B14F-4D97-AF65-F5344CB8AC3E}">
        <p14:creationId xmlns:p14="http://schemas.microsoft.com/office/powerpoint/2010/main" val="3257239561"/>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pic>
        <p:nvPicPr>
          <p:cNvPr id="9219"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499" y="5884933"/>
            <a:ext cx="1243381" cy="727797"/>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290" y="6099652"/>
            <a:ext cx="1415387" cy="513078"/>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6731" y="5646942"/>
            <a:ext cx="1126921" cy="112692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6E3760D-9ABF-60F6-023E-72B44F2734DA}"/>
              </a:ext>
            </a:extLst>
          </p:cNvPr>
          <p:cNvSpPr>
            <a:spLocks noGrp="1"/>
          </p:cNvSpPr>
          <p:nvPr>
            <p:ph type="title"/>
          </p:nvPr>
        </p:nvSpPr>
        <p:spPr>
          <a:xfrm>
            <a:off x="774058" y="407600"/>
            <a:ext cx="8420100" cy="511980"/>
          </a:xfrm>
        </p:spPr>
        <p:txBody>
          <a:bodyPr/>
          <a:lstStyle/>
          <a:p>
            <a:pPr algn="l"/>
            <a:r>
              <a:rPr lang="de-DE" sz="3200" dirty="0"/>
              <a:t>Charakterarten der extensiv </a:t>
            </a:r>
            <a:br>
              <a:rPr lang="de-DE" sz="3200" dirty="0"/>
            </a:br>
            <a:r>
              <a:rPr lang="de-DE" sz="3200" dirty="0"/>
              <a:t>genutzten Feldflur</a:t>
            </a:r>
          </a:p>
        </p:txBody>
      </p:sp>
      <p:pic>
        <p:nvPicPr>
          <p:cNvPr id="14" name="Grafik 13">
            <a:extLst>
              <a:ext uri="{FF2B5EF4-FFF2-40B4-BE49-F238E27FC236}">
                <a16:creationId xmlns:a16="http://schemas.microsoft.com/office/drawing/2014/main" id="{040C5093-A7DA-8876-8025-E135E6C911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860" y="1278910"/>
            <a:ext cx="3048000" cy="2029968"/>
          </a:xfrm>
          <a:prstGeom prst="rect">
            <a:avLst/>
          </a:prstGeom>
        </p:spPr>
      </p:pic>
      <p:pic>
        <p:nvPicPr>
          <p:cNvPr id="16" name="Grafik 15">
            <a:extLst>
              <a:ext uri="{FF2B5EF4-FFF2-40B4-BE49-F238E27FC236}">
                <a16:creationId xmlns:a16="http://schemas.microsoft.com/office/drawing/2014/main" id="{C7FB213E-58E5-A50E-F355-CA9D5E7540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859" y="3596350"/>
            <a:ext cx="3074351" cy="2050592"/>
          </a:xfrm>
          <a:prstGeom prst="rect">
            <a:avLst/>
          </a:prstGeom>
        </p:spPr>
      </p:pic>
      <p:pic>
        <p:nvPicPr>
          <p:cNvPr id="18" name="Grafik 17">
            <a:extLst>
              <a:ext uri="{FF2B5EF4-FFF2-40B4-BE49-F238E27FC236}">
                <a16:creationId xmlns:a16="http://schemas.microsoft.com/office/drawing/2014/main" id="{93E61162-12C9-C813-94F5-39E95C130A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2162" y="97210"/>
            <a:ext cx="2873306" cy="1992255"/>
          </a:xfrm>
          <a:prstGeom prst="rect">
            <a:avLst/>
          </a:prstGeom>
        </p:spPr>
      </p:pic>
      <p:pic>
        <p:nvPicPr>
          <p:cNvPr id="3" name="Grafik 2"/>
          <p:cNvPicPr>
            <a:picLocks noChangeAspect="1"/>
          </p:cNvPicPr>
          <p:nvPr/>
        </p:nvPicPr>
        <p:blipFill>
          <a:blip r:embed="rId9"/>
          <a:stretch>
            <a:fillRect/>
          </a:stretch>
        </p:blipFill>
        <p:spPr>
          <a:xfrm>
            <a:off x="3257876" y="1286349"/>
            <a:ext cx="3149326" cy="2022529"/>
          </a:xfrm>
          <a:prstGeom prst="rect">
            <a:avLst/>
          </a:prstGeom>
        </p:spPr>
      </p:pic>
      <p:pic>
        <p:nvPicPr>
          <p:cNvPr id="20" name="Inhaltsplatzhalter 6">
            <a:extLst>
              <a:ext uri="{FF2B5EF4-FFF2-40B4-BE49-F238E27FC236}">
                <a16:creationId xmlns:a16="http://schemas.microsoft.com/office/drawing/2014/main" id="{82E99E17-F64E-6713-373F-6F1CA3CC3D22}"/>
              </a:ext>
            </a:extLst>
          </p:cNvPr>
          <p:cNvPicPr>
            <a:picLocks noGrp="1" noChangeAspect="1"/>
          </p:cNvPicPr>
          <p:nvPr>
            <p:ph idx="1"/>
          </p:nvPr>
        </p:nvPicPr>
        <p:blipFill>
          <a:blip r:embed="rId10" cstate="print">
            <a:extLst>
              <a:ext uri="{28A0092B-C50C-407E-A947-70E740481C1C}">
                <a14:useLocalDpi xmlns:a14="http://schemas.microsoft.com/office/drawing/2010/main" val="0"/>
              </a:ext>
            </a:extLst>
          </a:blip>
          <a:stretch>
            <a:fillRect/>
          </a:stretch>
        </p:blipFill>
        <p:spPr>
          <a:xfrm>
            <a:off x="6732162" y="2158835"/>
            <a:ext cx="2876330" cy="1918512"/>
          </a:xfrm>
        </p:spPr>
      </p:pic>
      <p:pic>
        <p:nvPicPr>
          <p:cNvPr id="21" name="Grafik 20">
            <a:extLst>
              <a:ext uri="{FF2B5EF4-FFF2-40B4-BE49-F238E27FC236}">
                <a16:creationId xmlns:a16="http://schemas.microsoft.com/office/drawing/2014/main" id="{6C0256EB-42CA-44B2-AE9C-E385F4BDCDA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81324" y="3596350"/>
            <a:ext cx="3125878" cy="2084961"/>
          </a:xfrm>
          <a:prstGeom prst="rect">
            <a:avLst/>
          </a:prstGeom>
        </p:spPr>
      </p:pic>
      <p:pic>
        <p:nvPicPr>
          <p:cNvPr id="22" name="Grafik 21">
            <a:extLst>
              <a:ext uri="{FF2B5EF4-FFF2-40B4-BE49-F238E27FC236}">
                <a16:creationId xmlns:a16="http://schemas.microsoft.com/office/drawing/2014/main" id="{9EA90031-73E4-8DC1-6A3B-51F6A113F4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32162" y="4183156"/>
            <a:ext cx="2873307" cy="1916496"/>
          </a:xfrm>
          <a:prstGeom prst="rect">
            <a:avLst/>
          </a:prstGeom>
        </p:spPr>
      </p:pic>
      <p:sp>
        <p:nvSpPr>
          <p:cNvPr id="15" name="Textfeld 14">
            <a:extLst>
              <a:ext uri="{FF2B5EF4-FFF2-40B4-BE49-F238E27FC236}">
                <a16:creationId xmlns:a16="http://schemas.microsoft.com/office/drawing/2014/main" id="{5B56DD24-AA31-46ED-907C-5A8AB685FA3B}"/>
              </a:ext>
            </a:extLst>
          </p:cNvPr>
          <p:cNvSpPr txBox="1"/>
          <p:nvPr/>
        </p:nvSpPr>
        <p:spPr>
          <a:xfrm>
            <a:off x="3285926" y="3031191"/>
            <a:ext cx="1280160"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Wiesenweihe</a:t>
            </a:r>
          </a:p>
        </p:txBody>
      </p:sp>
      <p:sp>
        <p:nvSpPr>
          <p:cNvPr id="17" name="Textfeld 16">
            <a:extLst>
              <a:ext uri="{FF2B5EF4-FFF2-40B4-BE49-F238E27FC236}">
                <a16:creationId xmlns:a16="http://schemas.microsoft.com/office/drawing/2014/main" id="{BA8F1DF1-97F0-4D68-8333-9EAA9E8095F8}"/>
              </a:ext>
            </a:extLst>
          </p:cNvPr>
          <p:cNvSpPr txBox="1"/>
          <p:nvPr/>
        </p:nvSpPr>
        <p:spPr>
          <a:xfrm>
            <a:off x="1863633" y="5309075"/>
            <a:ext cx="1329867"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Feld-/Rebhuhn</a:t>
            </a:r>
          </a:p>
        </p:txBody>
      </p:sp>
      <p:sp>
        <p:nvSpPr>
          <p:cNvPr id="19" name="Textfeld 18">
            <a:extLst>
              <a:ext uri="{FF2B5EF4-FFF2-40B4-BE49-F238E27FC236}">
                <a16:creationId xmlns:a16="http://schemas.microsoft.com/office/drawing/2014/main" id="{20DBA433-E5A9-4A8B-973F-0F21696037FE}"/>
              </a:ext>
            </a:extLst>
          </p:cNvPr>
          <p:cNvSpPr txBox="1"/>
          <p:nvPr/>
        </p:nvSpPr>
        <p:spPr>
          <a:xfrm>
            <a:off x="5500383" y="5367184"/>
            <a:ext cx="906818"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Feldhase</a:t>
            </a:r>
          </a:p>
        </p:txBody>
      </p:sp>
      <p:sp>
        <p:nvSpPr>
          <p:cNvPr id="23" name="Textfeld 22">
            <a:extLst>
              <a:ext uri="{FF2B5EF4-FFF2-40B4-BE49-F238E27FC236}">
                <a16:creationId xmlns:a16="http://schemas.microsoft.com/office/drawing/2014/main" id="{CF193D8C-04C8-4EEA-AF1B-4604E37C6F34}"/>
              </a:ext>
            </a:extLst>
          </p:cNvPr>
          <p:cNvSpPr txBox="1"/>
          <p:nvPr/>
        </p:nvSpPr>
        <p:spPr>
          <a:xfrm>
            <a:off x="6732162" y="1788856"/>
            <a:ext cx="1126921"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Grauammer</a:t>
            </a:r>
          </a:p>
        </p:txBody>
      </p:sp>
      <p:sp>
        <p:nvSpPr>
          <p:cNvPr id="24" name="Textfeld 23">
            <a:extLst>
              <a:ext uri="{FF2B5EF4-FFF2-40B4-BE49-F238E27FC236}">
                <a16:creationId xmlns:a16="http://schemas.microsoft.com/office/drawing/2014/main" id="{8C06031A-FAD2-4981-8765-B521EE4A526E}"/>
              </a:ext>
            </a:extLst>
          </p:cNvPr>
          <p:cNvSpPr txBox="1"/>
          <p:nvPr/>
        </p:nvSpPr>
        <p:spPr>
          <a:xfrm>
            <a:off x="6732162" y="3769570"/>
            <a:ext cx="1126921"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Zwergmaus</a:t>
            </a:r>
          </a:p>
        </p:txBody>
      </p:sp>
      <p:sp>
        <p:nvSpPr>
          <p:cNvPr id="25" name="Textfeld 24">
            <a:extLst>
              <a:ext uri="{FF2B5EF4-FFF2-40B4-BE49-F238E27FC236}">
                <a16:creationId xmlns:a16="http://schemas.microsoft.com/office/drawing/2014/main" id="{60243B71-6CCF-45EC-867E-BF9C0E109B62}"/>
              </a:ext>
            </a:extLst>
          </p:cNvPr>
          <p:cNvSpPr txBox="1"/>
          <p:nvPr/>
        </p:nvSpPr>
        <p:spPr>
          <a:xfrm>
            <a:off x="6732162" y="5791875"/>
            <a:ext cx="1126921"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Feldhamster</a:t>
            </a:r>
          </a:p>
        </p:txBody>
      </p:sp>
      <p:sp>
        <p:nvSpPr>
          <p:cNvPr id="26" name="Textfeld 25">
            <a:extLst>
              <a:ext uri="{FF2B5EF4-FFF2-40B4-BE49-F238E27FC236}">
                <a16:creationId xmlns:a16="http://schemas.microsoft.com/office/drawing/2014/main" id="{0C80C598-8413-4C95-8A6B-D68813AAA3D8}"/>
              </a:ext>
            </a:extLst>
          </p:cNvPr>
          <p:cNvSpPr txBox="1"/>
          <p:nvPr/>
        </p:nvSpPr>
        <p:spPr>
          <a:xfrm>
            <a:off x="136600" y="2984189"/>
            <a:ext cx="983250" cy="307777"/>
          </a:xfrm>
          <a:prstGeom prst="rect">
            <a:avLst/>
          </a:prstGeom>
          <a:solidFill>
            <a:schemeClr val="tx1"/>
          </a:solidFill>
        </p:spPr>
        <p:txBody>
          <a:bodyPr wrap="square" rtlCol="0">
            <a:spAutoFit/>
          </a:bodyPr>
          <a:lstStyle/>
          <a:p>
            <a:r>
              <a:rPr lang="de-DE" sz="1400" b="1" dirty="0">
                <a:solidFill>
                  <a:schemeClr val="bg1"/>
                </a:solidFill>
              </a:rPr>
              <a:t>Feldlerche</a:t>
            </a:r>
          </a:p>
        </p:txBody>
      </p:sp>
    </p:spTree>
    <p:extLst>
      <p:ext uri="{BB962C8B-B14F-4D97-AF65-F5344CB8AC3E}">
        <p14:creationId xmlns:p14="http://schemas.microsoft.com/office/powerpoint/2010/main" val="4256267016"/>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05FF691-D401-D961-F5FC-B84AB2CCC88A}"/>
              </a:ext>
            </a:extLst>
          </p:cNvPr>
          <p:cNvSpPr>
            <a:spLocks noGrp="1"/>
          </p:cNvSpPr>
          <p:nvPr>
            <p:ph type="title"/>
          </p:nvPr>
        </p:nvSpPr>
        <p:spPr/>
        <p:txBody>
          <a:bodyPr/>
          <a:lstStyle/>
          <a:p>
            <a:r>
              <a:rPr lang="de-DE" dirty="0"/>
              <a:t>Was ist bisher passiert?</a:t>
            </a:r>
          </a:p>
        </p:txBody>
      </p:sp>
      <p:sp>
        <p:nvSpPr>
          <p:cNvPr id="8" name="Inhaltsplatzhalter 7">
            <a:extLst>
              <a:ext uri="{FF2B5EF4-FFF2-40B4-BE49-F238E27FC236}">
                <a16:creationId xmlns:a16="http://schemas.microsoft.com/office/drawing/2014/main" id="{81663F74-D42F-587F-9EEA-095FCB903021}"/>
              </a:ext>
            </a:extLst>
          </p:cNvPr>
          <p:cNvSpPr>
            <a:spLocks noGrp="1"/>
          </p:cNvSpPr>
          <p:nvPr>
            <p:ph idx="1"/>
          </p:nvPr>
        </p:nvSpPr>
        <p:spPr/>
        <p:txBody>
          <a:bodyPr/>
          <a:lstStyle/>
          <a:p>
            <a:r>
              <a:rPr lang="de-DE" dirty="0"/>
              <a:t>Wir haben </a:t>
            </a:r>
            <a:r>
              <a:rPr lang="de-DE" sz="3200" kern="0" dirty="0">
                <a:effectLst/>
                <a:latin typeface="Calibri" panose="020F0502020204030204" pitchFamily="34" charset="0"/>
                <a:ea typeface="Calibri" panose="020F0502020204030204" pitchFamily="34" charset="0"/>
              </a:rPr>
              <a:t>im Rahmen unserer Stellungnahme zum </a:t>
            </a:r>
            <a:r>
              <a:rPr lang="de-DE" sz="3200" i="1" kern="0" dirty="0">
                <a:effectLst/>
                <a:latin typeface="Calibri" panose="020F0502020204030204" pitchFamily="34" charset="0"/>
                <a:ea typeface="Calibri" panose="020F0502020204030204" pitchFamily="34" charset="0"/>
              </a:rPr>
              <a:t>Abschlussbetriebsplan sachlicher Teil 1, Tagebau Inden</a:t>
            </a:r>
            <a:r>
              <a:rPr lang="de-DE" sz="3200" kern="0" dirty="0">
                <a:effectLst/>
                <a:latin typeface="Calibri" panose="020F0502020204030204" pitchFamily="34" charset="0"/>
                <a:ea typeface="Calibri" panose="020F0502020204030204" pitchFamily="34" charset="0"/>
              </a:rPr>
              <a:t> Vorschläge für eine Gestaltung des Restsees Inden und dessen Umfeld zur Förderung der Biodiversität im Rheinischen Revier unterbreitet.</a:t>
            </a:r>
          </a:p>
        </p:txBody>
      </p:sp>
      <p:pic>
        <p:nvPicPr>
          <p:cNvPr id="4"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8226" y="6046973"/>
            <a:ext cx="1128161" cy="660354"/>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6" name="Grafik 5" descr="BUND">
            <a:extLst>
              <a:ext uri="{FF2B5EF4-FFF2-40B4-BE49-F238E27FC236}">
                <a16:creationId xmlns:a16="http://schemas.microsoft.com/office/drawing/2014/main" id="{3812BEBC-E374-042F-E340-C1466A25C7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572" y="6201926"/>
            <a:ext cx="1431200" cy="518810"/>
          </a:xfrm>
          <a:prstGeom prst="rect">
            <a:avLst/>
          </a:prstGeom>
          <a:noFill/>
          <a:ln>
            <a:noFill/>
          </a:ln>
        </p:spPr>
      </p:pic>
      <p:pic>
        <p:nvPicPr>
          <p:cNvPr id="9"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0568" y="5698092"/>
            <a:ext cx="1126921" cy="1126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867213"/>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172" y="6059131"/>
            <a:ext cx="1524000" cy="552450"/>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3243" y="5623826"/>
            <a:ext cx="1126921" cy="11269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0811" y="5870864"/>
            <a:ext cx="1200980" cy="70297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793172" y="426027"/>
            <a:ext cx="8070273" cy="646331"/>
          </a:xfrm>
          <a:prstGeom prst="rect">
            <a:avLst/>
          </a:prstGeom>
          <a:noFill/>
        </p:spPr>
        <p:txBody>
          <a:bodyPr wrap="square" rtlCol="0">
            <a:spAutoFit/>
          </a:bodyPr>
          <a:lstStyle/>
          <a:p>
            <a:pPr algn="ctr"/>
            <a:r>
              <a:rPr lang="de-DE" dirty="0"/>
              <a:t>Artenreiche Glatthaferwiesen</a:t>
            </a:r>
          </a:p>
        </p:txBody>
      </p:sp>
      <p:pic>
        <p:nvPicPr>
          <p:cNvPr id="2" name="Grafi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226" y="1025849"/>
            <a:ext cx="7897091" cy="4597977"/>
          </a:xfrm>
          <a:prstGeom prst="rect">
            <a:avLst/>
          </a:prstGeom>
        </p:spPr>
      </p:pic>
    </p:spTree>
    <p:extLst>
      <p:ext uri="{BB962C8B-B14F-4D97-AF65-F5344CB8AC3E}">
        <p14:creationId xmlns:p14="http://schemas.microsoft.com/office/powerpoint/2010/main" val="4089459737"/>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172" y="6059131"/>
            <a:ext cx="1524000" cy="552450"/>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3243" y="5623826"/>
            <a:ext cx="1126921" cy="11269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0811" y="5870864"/>
            <a:ext cx="1200980" cy="70297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636164" y="366065"/>
            <a:ext cx="8070273" cy="1846659"/>
          </a:xfrm>
          <a:prstGeom prst="rect">
            <a:avLst/>
          </a:prstGeom>
          <a:noFill/>
        </p:spPr>
        <p:txBody>
          <a:bodyPr wrap="square" rtlCol="0">
            <a:spAutoFit/>
          </a:bodyPr>
          <a:lstStyle/>
          <a:p>
            <a:r>
              <a:rPr lang="de-DE" dirty="0"/>
              <a:t>Charakterarten der artenreichen Glatthaferwiesen</a:t>
            </a:r>
          </a:p>
          <a:p>
            <a:endParaRPr lang="de-DE" sz="2800" dirty="0"/>
          </a:p>
          <a:p>
            <a:endParaRPr lang="de-DE" sz="1400" dirty="0"/>
          </a:p>
        </p:txBody>
      </p:sp>
      <p:pic>
        <p:nvPicPr>
          <p:cNvPr id="3" name="Grafik 2">
            <a:extLst>
              <a:ext uri="{FF2B5EF4-FFF2-40B4-BE49-F238E27FC236}">
                <a16:creationId xmlns:a16="http://schemas.microsoft.com/office/drawing/2014/main" id="{FC972145-2777-665D-A210-E81C8EDB18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556815"/>
            <a:ext cx="3048000" cy="2033016"/>
          </a:xfrm>
          <a:prstGeom prst="rect">
            <a:avLst/>
          </a:prstGeom>
        </p:spPr>
      </p:pic>
      <p:pic>
        <p:nvPicPr>
          <p:cNvPr id="9" name="Grafik 8">
            <a:extLst>
              <a:ext uri="{FF2B5EF4-FFF2-40B4-BE49-F238E27FC236}">
                <a16:creationId xmlns:a16="http://schemas.microsoft.com/office/drawing/2014/main" id="{70DEF7FC-6C89-2C47-9065-DF3EBB963D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4746" y="3522441"/>
            <a:ext cx="3048000" cy="2029968"/>
          </a:xfrm>
          <a:prstGeom prst="rect">
            <a:avLst/>
          </a:prstGeom>
        </p:spPr>
      </p:pic>
      <p:pic>
        <p:nvPicPr>
          <p:cNvPr id="12" name="Grafik 11">
            <a:extLst>
              <a:ext uri="{FF2B5EF4-FFF2-40B4-BE49-F238E27FC236}">
                <a16:creationId xmlns:a16="http://schemas.microsoft.com/office/drawing/2014/main" id="{EB236FC5-4C14-89CC-0918-669865E2EA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31492" y="2664902"/>
            <a:ext cx="1828800" cy="2743200"/>
          </a:xfrm>
          <a:prstGeom prst="rect">
            <a:avLst/>
          </a:prstGeom>
        </p:spPr>
      </p:pic>
      <p:pic>
        <p:nvPicPr>
          <p:cNvPr id="14" name="Grafik 13">
            <a:extLst>
              <a:ext uri="{FF2B5EF4-FFF2-40B4-BE49-F238E27FC236}">
                <a16:creationId xmlns:a16="http://schemas.microsoft.com/office/drawing/2014/main" id="{9D314812-5B88-A330-BC4C-EAEA3EA1AE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77200" y="3137189"/>
            <a:ext cx="1828800" cy="2761488"/>
          </a:xfrm>
          <a:prstGeom prst="rect">
            <a:avLst/>
          </a:prstGeom>
        </p:spPr>
      </p:pic>
      <p:pic>
        <p:nvPicPr>
          <p:cNvPr id="16" name="Grafik 15">
            <a:extLst>
              <a:ext uri="{FF2B5EF4-FFF2-40B4-BE49-F238E27FC236}">
                <a16:creationId xmlns:a16="http://schemas.microsoft.com/office/drawing/2014/main" id="{21AA544D-4760-391F-4C40-8CD83F0160D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415" y="3755753"/>
            <a:ext cx="2819400" cy="1886178"/>
          </a:xfrm>
          <a:prstGeom prst="rect">
            <a:avLst/>
          </a:prstGeom>
        </p:spPr>
      </p:pic>
      <p:pic>
        <p:nvPicPr>
          <p:cNvPr id="18" name="Grafik 17">
            <a:extLst>
              <a:ext uri="{FF2B5EF4-FFF2-40B4-BE49-F238E27FC236}">
                <a16:creationId xmlns:a16="http://schemas.microsoft.com/office/drawing/2014/main" id="{2FA6D357-AA32-1F31-9E4B-E6AC357478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485" y="903007"/>
            <a:ext cx="3048000" cy="2017776"/>
          </a:xfrm>
          <a:prstGeom prst="rect">
            <a:avLst/>
          </a:prstGeom>
        </p:spPr>
      </p:pic>
      <p:pic>
        <p:nvPicPr>
          <p:cNvPr id="7" name="Grafik 6">
            <a:extLst>
              <a:ext uri="{FF2B5EF4-FFF2-40B4-BE49-F238E27FC236}">
                <a16:creationId xmlns:a16="http://schemas.microsoft.com/office/drawing/2014/main" id="{3C58E4DE-0F4C-0352-167B-0FE5DE1748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43784" y="1196216"/>
            <a:ext cx="3048000" cy="2033016"/>
          </a:xfrm>
          <a:prstGeom prst="rect">
            <a:avLst/>
          </a:prstGeom>
        </p:spPr>
      </p:pic>
      <p:sp>
        <p:nvSpPr>
          <p:cNvPr id="15" name="Textfeld 14">
            <a:extLst>
              <a:ext uri="{FF2B5EF4-FFF2-40B4-BE49-F238E27FC236}">
                <a16:creationId xmlns:a16="http://schemas.microsoft.com/office/drawing/2014/main" id="{93B4BDC7-E952-4882-8F5B-3E4320A84487}"/>
              </a:ext>
            </a:extLst>
          </p:cNvPr>
          <p:cNvSpPr txBox="1"/>
          <p:nvPr/>
        </p:nvSpPr>
        <p:spPr>
          <a:xfrm>
            <a:off x="8074651" y="5598068"/>
            <a:ext cx="1815571"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Wiesenglockenblume</a:t>
            </a:r>
          </a:p>
        </p:txBody>
      </p:sp>
      <p:sp>
        <p:nvSpPr>
          <p:cNvPr id="17" name="Textfeld 16">
            <a:extLst>
              <a:ext uri="{FF2B5EF4-FFF2-40B4-BE49-F238E27FC236}">
                <a16:creationId xmlns:a16="http://schemas.microsoft.com/office/drawing/2014/main" id="{3408192E-D5C9-4C59-BFAC-E4531914F6E0}"/>
              </a:ext>
            </a:extLst>
          </p:cNvPr>
          <p:cNvSpPr txBox="1"/>
          <p:nvPr/>
        </p:nvSpPr>
        <p:spPr>
          <a:xfrm>
            <a:off x="2851152" y="5316049"/>
            <a:ext cx="1809140"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Wiesenflockenblume</a:t>
            </a:r>
          </a:p>
        </p:txBody>
      </p:sp>
      <p:sp>
        <p:nvSpPr>
          <p:cNvPr id="19" name="Textfeld 18">
            <a:extLst>
              <a:ext uri="{FF2B5EF4-FFF2-40B4-BE49-F238E27FC236}">
                <a16:creationId xmlns:a16="http://schemas.microsoft.com/office/drawing/2014/main" id="{C7EE6AD3-3BA9-4F70-B288-0E396D74548C}"/>
              </a:ext>
            </a:extLst>
          </p:cNvPr>
          <p:cNvSpPr txBox="1"/>
          <p:nvPr/>
        </p:nvSpPr>
        <p:spPr>
          <a:xfrm>
            <a:off x="15778" y="5641931"/>
            <a:ext cx="1598023"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Wiesenkerbel</a:t>
            </a:r>
          </a:p>
        </p:txBody>
      </p:sp>
      <p:sp>
        <p:nvSpPr>
          <p:cNvPr id="20" name="Textfeld 19">
            <a:extLst>
              <a:ext uri="{FF2B5EF4-FFF2-40B4-BE49-F238E27FC236}">
                <a16:creationId xmlns:a16="http://schemas.microsoft.com/office/drawing/2014/main" id="{BCCB5A06-C39B-420B-A84E-4764AA31D116}"/>
              </a:ext>
            </a:extLst>
          </p:cNvPr>
          <p:cNvSpPr txBox="1"/>
          <p:nvPr/>
        </p:nvSpPr>
        <p:spPr>
          <a:xfrm>
            <a:off x="6601097" y="5263269"/>
            <a:ext cx="1304712"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Braunkehlchen</a:t>
            </a:r>
          </a:p>
        </p:txBody>
      </p:sp>
      <p:sp>
        <p:nvSpPr>
          <p:cNvPr id="21" name="Textfeld 20">
            <a:extLst>
              <a:ext uri="{FF2B5EF4-FFF2-40B4-BE49-F238E27FC236}">
                <a16:creationId xmlns:a16="http://schemas.microsoft.com/office/drawing/2014/main" id="{F78B4DCA-CBA3-4CE5-8FF8-EB04DC044B1D}"/>
              </a:ext>
            </a:extLst>
          </p:cNvPr>
          <p:cNvSpPr txBox="1"/>
          <p:nvPr/>
        </p:nvSpPr>
        <p:spPr>
          <a:xfrm>
            <a:off x="8116557" y="2753212"/>
            <a:ext cx="1815570"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Wiesen-/Erdhummel</a:t>
            </a:r>
          </a:p>
        </p:txBody>
      </p:sp>
      <p:sp>
        <p:nvSpPr>
          <p:cNvPr id="22" name="Textfeld 21">
            <a:extLst>
              <a:ext uri="{FF2B5EF4-FFF2-40B4-BE49-F238E27FC236}">
                <a16:creationId xmlns:a16="http://schemas.microsoft.com/office/drawing/2014/main" id="{535F0C14-F9E2-4207-82B2-E7D32EB17745}"/>
              </a:ext>
            </a:extLst>
          </p:cNvPr>
          <p:cNvSpPr txBox="1"/>
          <p:nvPr/>
        </p:nvSpPr>
        <p:spPr>
          <a:xfrm>
            <a:off x="4472779" y="2921455"/>
            <a:ext cx="1553387"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Schachbrettfalter</a:t>
            </a:r>
          </a:p>
        </p:txBody>
      </p:sp>
      <p:sp>
        <p:nvSpPr>
          <p:cNvPr id="23" name="Textfeld 22">
            <a:extLst>
              <a:ext uri="{FF2B5EF4-FFF2-40B4-BE49-F238E27FC236}">
                <a16:creationId xmlns:a16="http://schemas.microsoft.com/office/drawing/2014/main" id="{51102963-537F-4EE6-8969-5176535831DE}"/>
              </a:ext>
            </a:extLst>
          </p:cNvPr>
          <p:cNvSpPr txBox="1"/>
          <p:nvPr/>
        </p:nvSpPr>
        <p:spPr>
          <a:xfrm flipH="1">
            <a:off x="1245825" y="3296391"/>
            <a:ext cx="1585667"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Schwarzkehlchen</a:t>
            </a:r>
          </a:p>
        </p:txBody>
      </p:sp>
    </p:spTree>
    <p:extLst>
      <p:ext uri="{BB962C8B-B14F-4D97-AF65-F5344CB8AC3E}">
        <p14:creationId xmlns:p14="http://schemas.microsoft.com/office/powerpoint/2010/main" val="1805269694"/>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pic>
        <p:nvPicPr>
          <p:cNvPr id="9219"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1346" y="5673724"/>
            <a:ext cx="1320800" cy="773113"/>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5985669"/>
            <a:ext cx="1524000" cy="552450"/>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7552" y="5635930"/>
            <a:ext cx="1126921" cy="112692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6E3760D-9ABF-60F6-023E-72B44F2734DA}"/>
              </a:ext>
            </a:extLst>
          </p:cNvPr>
          <p:cNvSpPr>
            <a:spLocks noGrp="1"/>
          </p:cNvSpPr>
          <p:nvPr>
            <p:ph type="title"/>
          </p:nvPr>
        </p:nvSpPr>
        <p:spPr>
          <a:xfrm>
            <a:off x="742950" y="259532"/>
            <a:ext cx="8420100" cy="1143000"/>
          </a:xfrm>
        </p:spPr>
        <p:txBody>
          <a:bodyPr/>
          <a:lstStyle/>
          <a:p>
            <a:r>
              <a:rPr lang="de-DE" sz="3200" dirty="0"/>
              <a:t>Feuchtwiesen</a:t>
            </a:r>
            <a:br>
              <a:rPr lang="de-DE" sz="3200" dirty="0"/>
            </a:br>
            <a:endParaRPr lang="de-DE" sz="3200" dirty="0"/>
          </a:p>
        </p:txBody>
      </p:sp>
      <p:pic>
        <p:nvPicPr>
          <p:cNvPr id="6" name="Grafik 5">
            <a:extLst>
              <a:ext uri="{FF2B5EF4-FFF2-40B4-BE49-F238E27FC236}">
                <a16:creationId xmlns:a16="http://schemas.microsoft.com/office/drawing/2014/main" id="{7EB3A534-A1B1-8C1C-B229-6017877BCC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5" y="1028699"/>
            <a:ext cx="5080515" cy="3388703"/>
          </a:xfrm>
          <a:prstGeom prst="rect">
            <a:avLst/>
          </a:prstGeom>
        </p:spPr>
      </p:pic>
      <p:pic>
        <p:nvPicPr>
          <p:cNvPr id="8" name="Grafik 7">
            <a:extLst>
              <a:ext uri="{FF2B5EF4-FFF2-40B4-BE49-F238E27FC236}">
                <a16:creationId xmlns:a16="http://schemas.microsoft.com/office/drawing/2014/main" id="{62570749-4411-E5E6-BBFF-0144A3D79F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0350" y="2114598"/>
            <a:ext cx="4785650" cy="3187243"/>
          </a:xfrm>
          <a:prstGeom prst="rect">
            <a:avLst/>
          </a:prstGeom>
        </p:spPr>
      </p:pic>
    </p:spTree>
    <p:extLst>
      <p:ext uri="{BB962C8B-B14F-4D97-AF65-F5344CB8AC3E}">
        <p14:creationId xmlns:p14="http://schemas.microsoft.com/office/powerpoint/2010/main" val="2171104383"/>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pic>
        <p:nvPicPr>
          <p:cNvPr id="9219"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1346" y="5673724"/>
            <a:ext cx="1320800" cy="773113"/>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5985669"/>
            <a:ext cx="1524000" cy="552450"/>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7552" y="5635930"/>
            <a:ext cx="1126921" cy="112692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6E3760D-9ABF-60F6-023E-72B44F2734DA}"/>
              </a:ext>
            </a:extLst>
          </p:cNvPr>
          <p:cNvSpPr>
            <a:spLocks noGrp="1"/>
          </p:cNvSpPr>
          <p:nvPr>
            <p:ph type="title"/>
          </p:nvPr>
        </p:nvSpPr>
        <p:spPr>
          <a:xfrm>
            <a:off x="1485900" y="978226"/>
            <a:ext cx="8420100" cy="1143000"/>
          </a:xfrm>
        </p:spPr>
        <p:txBody>
          <a:bodyPr/>
          <a:lstStyle/>
          <a:p>
            <a:pPr algn="l"/>
            <a:r>
              <a:rPr lang="de-DE" sz="3200" dirty="0"/>
              <a:t>       Charakterarten der Feuchtwiesen</a:t>
            </a:r>
            <a:br>
              <a:rPr lang="de-DE" sz="3200" dirty="0"/>
            </a:br>
            <a:br>
              <a:rPr lang="de-DE" sz="3200" dirty="0"/>
            </a:br>
            <a:br>
              <a:rPr lang="de-DE" sz="3200" dirty="0"/>
            </a:br>
            <a:br>
              <a:rPr lang="de-DE" sz="3200" dirty="0">
                <a:solidFill>
                  <a:srgbClr val="FF0000"/>
                </a:solidFill>
              </a:rPr>
            </a:br>
            <a:endParaRPr lang="de-DE" sz="3200" dirty="0">
              <a:solidFill>
                <a:srgbClr val="FF0000"/>
              </a:solidFill>
            </a:endParaRPr>
          </a:p>
        </p:txBody>
      </p:sp>
      <p:pic>
        <p:nvPicPr>
          <p:cNvPr id="7" name="Grafik 6">
            <a:extLst>
              <a:ext uri="{FF2B5EF4-FFF2-40B4-BE49-F238E27FC236}">
                <a16:creationId xmlns:a16="http://schemas.microsoft.com/office/drawing/2014/main" id="{74EBD285-FE58-705B-95A0-0E16EACE2D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885695"/>
            <a:ext cx="3401147" cy="2268565"/>
          </a:xfrm>
          <a:prstGeom prst="rect">
            <a:avLst/>
          </a:prstGeom>
        </p:spPr>
      </p:pic>
      <p:pic>
        <p:nvPicPr>
          <p:cNvPr id="9" name="Grafik 8">
            <a:extLst>
              <a:ext uri="{FF2B5EF4-FFF2-40B4-BE49-F238E27FC236}">
                <a16:creationId xmlns:a16="http://schemas.microsoft.com/office/drawing/2014/main" id="{834420DD-A642-84B3-E49F-14FA7E5118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279173"/>
            <a:ext cx="3401145" cy="2268564"/>
          </a:xfrm>
          <a:prstGeom prst="rect">
            <a:avLst/>
          </a:prstGeom>
        </p:spPr>
      </p:pic>
      <p:pic>
        <p:nvPicPr>
          <p:cNvPr id="11" name="Grafik 10">
            <a:extLst>
              <a:ext uri="{FF2B5EF4-FFF2-40B4-BE49-F238E27FC236}">
                <a16:creationId xmlns:a16="http://schemas.microsoft.com/office/drawing/2014/main" id="{569C4DB2-7DBF-0F80-D0EC-A0DB145C71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66139" y="1031085"/>
            <a:ext cx="2965189" cy="1977781"/>
          </a:xfrm>
          <a:prstGeom prst="rect">
            <a:avLst/>
          </a:prstGeom>
        </p:spPr>
      </p:pic>
      <p:pic>
        <p:nvPicPr>
          <p:cNvPr id="13" name="Grafik 12">
            <a:extLst>
              <a:ext uri="{FF2B5EF4-FFF2-40B4-BE49-F238E27FC236}">
                <a16:creationId xmlns:a16="http://schemas.microsoft.com/office/drawing/2014/main" id="{6F9F28B8-946A-3DBB-D2B3-D184080223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3103" y="885694"/>
            <a:ext cx="3401147" cy="2268565"/>
          </a:xfrm>
          <a:prstGeom prst="rect">
            <a:avLst/>
          </a:prstGeom>
        </p:spPr>
      </p:pic>
      <p:pic>
        <p:nvPicPr>
          <p:cNvPr id="15" name="Grafik 14">
            <a:extLst>
              <a:ext uri="{FF2B5EF4-FFF2-40B4-BE49-F238E27FC236}">
                <a16:creationId xmlns:a16="http://schemas.microsoft.com/office/drawing/2014/main" id="{3088D271-31FA-C288-A723-DE828A7E3C0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29260" y="3126839"/>
            <a:ext cx="1779386" cy="2677094"/>
          </a:xfrm>
          <a:prstGeom prst="rect">
            <a:avLst/>
          </a:prstGeom>
        </p:spPr>
      </p:pic>
      <p:pic>
        <p:nvPicPr>
          <p:cNvPr id="17" name="Grafik 16">
            <a:extLst>
              <a:ext uri="{FF2B5EF4-FFF2-40B4-BE49-F238E27FC236}">
                <a16:creationId xmlns:a16="http://schemas.microsoft.com/office/drawing/2014/main" id="{73560A9C-4B0F-6CFB-CB69-74F2A02D96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84808" y="3279173"/>
            <a:ext cx="3419441" cy="2280767"/>
          </a:xfrm>
          <a:prstGeom prst="rect">
            <a:avLst/>
          </a:prstGeom>
        </p:spPr>
      </p:pic>
      <p:sp>
        <p:nvSpPr>
          <p:cNvPr id="14" name="Textfeld 13">
            <a:extLst>
              <a:ext uri="{FF2B5EF4-FFF2-40B4-BE49-F238E27FC236}">
                <a16:creationId xmlns:a16="http://schemas.microsoft.com/office/drawing/2014/main" id="{CF80CBDB-5012-4288-AAE4-89CBF94C1960}"/>
              </a:ext>
            </a:extLst>
          </p:cNvPr>
          <p:cNvSpPr txBox="1"/>
          <p:nvPr/>
        </p:nvSpPr>
        <p:spPr>
          <a:xfrm>
            <a:off x="1703" y="2860820"/>
            <a:ext cx="754024"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Kiebitz</a:t>
            </a:r>
          </a:p>
        </p:txBody>
      </p:sp>
      <p:sp>
        <p:nvSpPr>
          <p:cNvPr id="16" name="Textfeld 15">
            <a:extLst>
              <a:ext uri="{FF2B5EF4-FFF2-40B4-BE49-F238E27FC236}">
                <a16:creationId xmlns:a16="http://schemas.microsoft.com/office/drawing/2014/main" id="{FB638717-7DCF-4A34-A13B-05DC934AEC52}"/>
              </a:ext>
            </a:extLst>
          </p:cNvPr>
          <p:cNvSpPr txBox="1"/>
          <p:nvPr/>
        </p:nvSpPr>
        <p:spPr>
          <a:xfrm>
            <a:off x="4134132" y="5519138"/>
            <a:ext cx="1580868"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Kuckuckslichtnelke</a:t>
            </a:r>
          </a:p>
        </p:txBody>
      </p:sp>
      <p:sp>
        <p:nvSpPr>
          <p:cNvPr id="18" name="Textfeld 17">
            <a:extLst>
              <a:ext uri="{FF2B5EF4-FFF2-40B4-BE49-F238E27FC236}">
                <a16:creationId xmlns:a16="http://schemas.microsoft.com/office/drawing/2014/main" id="{9533B69D-5FBA-4F66-B0D4-3E49564DA945}"/>
              </a:ext>
            </a:extLst>
          </p:cNvPr>
          <p:cNvSpPr txBox="1"/>
          <p:nvPr/>
        </p:nvSpPr>
        <p:spPr>
          <a:xfrm>
            <a:off x="3472921" y="2699701"/>
            <a:ext cx="1595468"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Sumpfdotterblume</a:t>
            </a:r>
          </a:p>
        </p:txBody>
      </p:sp>
      <p:sp>
        <p:nvSpPr>
          <p:cNvPr id="19" name="Textfeld 18">
            <a:extLst>
              <a:ext uri="{FF2B5EF4-FFF2-40B4-BE49-F238E27FC236}">
                <a16:creationId xmlns:a16="http://schemas.microsoft.com/office/drawing/2014/main" id="{E319CD47-3195-4A9C-BE37-25CFF681F814}"/>
              </a:ext>
            </a:extLst>
          </p:cNvPr>
          <p:cNvSpPr txBox="1"/>
          <p:nvPr/>
        </p:nvSpPr>
        <p:spPr>
          <a:xfrm>
            <a:off x="2120463" y="5239960"/>
            <a:ext cx="1280160"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Rohrweihe (m)</a:t>
            </a:r>
          </a:p>
        </p:txBody>
      </p:sp>
      <p:sp>
        <p:nvSpPr>
          <p:cNvPr id="20" name="Textfeld 19">
            <a:extLst>
              <a:ext uri="{FF2B5EF4-FFF2-40B4-BE49-F238E27FC236}">
                <a16:creationId xmlns:a16="http://schemas.microsoft.com/office/drawing/2014/main" id="{405E2F35-817E-4CD8-9DE4-3F57B67212C0}"/>
              </a:ext>
            </a:extLst>
          </p:cNvPr>
          <p:cNvSpPr txBox="1"/>
          <p:nvPr/>
        </p:nvSpPr>
        <p:spPr>
          <a:xfrm>
            <a:off x="8351520" y="2836250"/>
            <a:ext cx="1537575"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Wiesenschafstelze</a:t>
            </a:r>
          </a:p>
        </p:txBody>
      </p:sp>
      <p:sp>
        <p:nvSpPr>
          <p:cNvPr id="21" name="Textfeld 20">
            <a:extLst>
              <a:ext uri="{FF2B5EF4-FFF2-40B4-BE49-F238E27FC236}">
                <a16:creationId xmlns:a16="http://schemas.microsoft.com/office/drawing/2014/main" id="{BB19B989-6BA1-435A-B5B6-D9E06E6ABBF3}"/>
              </a:ext>
            </a:extLst>
          </p:cNvPr>
          <p:cNvSpPr txBox="1"/>
          <p:nvPr/>
        </p:nvSpPr>
        <p:spPr>
          <a:xfrm>
            <a:off x="8987246" y="5252163"/>
            <a:ext cx="918754"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Bekassine</a:t>
            </a:r>
          </a:p>
        </p:txBody>
      </p:sp>
    </p:spTree>
    <p:extLst>
      <p:ext uri="{BB962C8B-B14F-4D97-AF65-F5344CB8AC3E}">
        <p14:creationId xmlns:p14="http://schemas.microsoft.com/office/powerpoint/2010/main" val="1189881259"/>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pic>
        <p:nvPicPr>
          <p:cNvPr id="9219"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2379" y="5822840"/>
            <a:ext cx="1320800" cy="773113"/>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8097" y="6035750"/>
            <a:ext cx="1524000" cy="552450"/>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6043" y="5645937"/>
            <a:ext cx="1126921" cy="112692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6E3760D-9ABF-60F6-023E-72B44F2734DA}"/>
              </a:ext>
            </a:extLst>
          </p:cNvPr>
          <p:cNvSpPr>
            <a:spLocks noGrp="1"/>
          </p:cNvSpPr>
          <p:nvPr>
            <p:ph type="title"/>
          </p:nvPr>
        </p:nvSpPr>
        <p:spPr>
          <a:xfrm>
            <a:off x="742950" y="95149"/>
            <a:ext cx="8420100" cy="605778"/>
          </a:xfrm>
        </p:spPr>
        <p:txBody>
          <a:bodyPr/>
          <a:lstStyle/>
          <a:p>
            <a:r>
              <a:rPr lang="de-DE" sz="3200" dirty="0"/>
              <a:t>Amphibiengewässer</a:t>
            </a:r>
          </a:p>
        </p:txBody>
      </p:sp>
      <p:pic>
        <p:nvPicPr>
          <p:cNvPr id="6" name="Grafik 5">
            <a:extLst>
              <a:ext uri="{FF2B5EF4-FFF2-40B4-BE49-F238E27FC236}">
                <a16:creationId xmlns:a16="http://schemas.microsoft.com/office/drawing/2014/main" id="{44BFA612-A9DA-270B-7EA9-54FCAE0290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111827"/>
            <a:ext cx="4192379" cy="2796317"/>
          </a:xfrm>
          <a:prstGeom prst="rect">
            <a:avLst/>
          </a:prstGeom>
        </p:spPr>
      </p:pic>
      <p:pic>
        <p:nvPicPr>
          <p:cNvPr id="8" name="Grafik 7">
            <a:extLst>
              <a:ext uri="{FF2B5EF4-FFF2-40B4-BE49-F238E27FC236}">
                <a16:creationId xmlns:a16="http://schemas.microsoft.com/office/drawing/2014/main" id="{E58F1553-BFED-921D-3AE5-01E979175C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66951" y="840527"/>
            <a:ext cx="4501664" cy="3002610"/>
          </a:xfrm>
          <a:prstGeom prst="rect">
            <a:avLst/>
          </a:prstGeom>
        </p:spPr>
      </p:pic>
      <p:pic>
        <p:nvPicPr>
          <p:cNvPr id="10" name="Grafik 9">
            <a:extLst>
              <a:ext uri="{FF2B5EF4-FFF2-40B4-BE49-F238E27FC236}">
                <a16:creationId xmlns:a16="http://schemas.microsoft.com/office/drawing/2014/main" id="{DD97FF65-01AD-C444-3AE7-286CC31815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66777" y="3399069"/>
            <a:ext cx="3412921" cy="2276418"/>
          </a:xfrm>
          <a:prstGeom prst="rect">
            <a:avLst/>
          </a:prstGeom>
        </p:spPr>
      </p:pic>
      <p:pic>
        <p:nvPicPr>
          <p:cNvPr id="12" name="Grafik 11">
            <a:extLst>
              <a:ext uri="{FF2B5EF4-FFF2-40B4-BE49-F238E27FC236}">
                <a16:creationId xmlns:a16="http://schemas.microsoft.com/office/drawing/2014/main" id="{859FFE8C-E182-DAFB-526E-72D9B8B357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20097" y="3172429"/>
            <a:ext cx="3540154" cy="2361283"/>
          </a:xfrm>
          <a:prstGeom prst="rect">
            <a:avLst/>
          </a:prstGeom>
        </p:spPr>
      </p:pic>
    </p:spTree>
    <p:extLst>
      <p:ext uri="{BB962C8B-B14F-4D97-AF65-F5344CB8AC3E}">
        <p14:creationId xmlns:p14="http://schemas.microsoft.com/office/powerpoint/2010/main" val="2644471839"/>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pic>
        <p:nvPicPr>
          <p:cNvPr id="9219"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2367" y="5787525"/>
            <a:ext cx="1320800" cy="773113"/>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111" y="6024818"/>
            <a:ext cx="1524000" cy="552450"/>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2595" y="5463520"/>
            <a:ext cx="1126921" cy="112692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6E3760D-9ABF-60F6-023E-72B44F2734DA}"/>
              </a:ext>
            </a:extLst>
          </p:cNvPr>
          <p:cNvSpPr>
            <a:spLocks noGrp="1"/>
          </p:cNvSpPr>
          <p:nvPr>
            <p:ph type="title"/>
          </p:nvPr>
        </p:nvSpPr>
        <p:spPr>
          <a:xfrm>
            <a:off x="742950" y="319881"/>
            <a:ext cx="8420100" cy="381046"/>
          </a:xfrm>
        </p:spPr>
        <p:txBody>
          <a:bodyPr/>
          <a:lstStyle/>
          <a:p>
            <a:br>
              <a:rPr lang="de-DE" sz="3200" dirty="0"/>
            </a:br>
            <a:endParaRPr lang="de-DE" sz="3200" dirty="0"/>
          </a:p>
        </p:txBody>
      </p:sp>
      <p:pic>
        <p:nvPicPr>
          <p:cNvPr id="11" name="Grafik 10">
            <a:extLst>
              <a:ext uri="{FF2B5EF4-FFF2-40B4-BE49-F238E27FC236}">
                <a16:creationId xmlns:a16="http://schemas.microsoft.com/office/drawing/2014/main" id="{50BF5EBC-0A09-CE99-8194-34860DF5CD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76472"/>
            <a:ext cx="3048000" cy="2033016"/>
          </a:xfrm>
          <a:prstGeom prst="rect">
            <a:avLst/>
          </a:prstGeom>
        </p:spPr>
      </p:pic>
      <p:pic>
        <p:nvPicPr>
          <p:cNvPr id="8" name="Grafik 7">
            <a:extLst>
              <a:ext uri="{FF2B5EF4-FFF2-40B4-BE49-F238E27FC236}">
                <a16:creationId xmlns:a16="http://schemas.microsoft.com/office/drawing/2014/main" id="{4CB4EA18-76BE-0A50-23FE-C67E8DE67A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2" y="688700"/>
            <a:ext cx="3048000" cy="2033016"/>
          </a:xfrm>
          <a:prstGeom prst="rect">
            <a:avLst/>
          </a:prstGeom>
        </p:spPr>
      </p:pic>
      <p:pic>
        <p:nvPicPr>
          <p:cNvPr id="10" name="Grafik 9">
            <a:extLst>
              <a:ext uri="{FF2B5EF4-FFF2-40B4-BE49-F238E27FC236}">
                <a16:creationId xmlns:a16="http://schemas.microsoft.com/office/drawing/2014/main" id="{5B67EDE9-5210-1AFC-84A1-B74EE668D5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8002" y="3313869"/>
            <a:ext cx="3048000" cy="2033016"/>
          </a:xfrm>
          <a:prstGeom prst="rect">
            <a:avLst/>
          </a:prstGeom>
        </p:spPr>
      </p:pic>
      <p:pic>
        <p:nvPicPr>
          <p:cNvPr id="13" name="Grafik 12">
            <a:extLst>
              <a:ext uri="{FF2B5EF4-FFF2-40B4-BE49-F238E27FC236}">
                <a16:creationId xmlns:a16="http://schemas.microsoft.com/office/drawing/2014/main" id="{5AAB04BF-CE8F-EB13-6A6E-1C0CF1A220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9000" y="1325273"/>
            <a:ext cx="3048000" cy="2033016"/>
          </a:xfrm>
          <a:prstGeom prst="rect">
            <a:avLst/>
          </a:prstGeom>
        </p:spPr>
      </p:pic>
      <p:pic>
        <p:nvPicPr>
          <p:cNvPr id="15" name="Grafik 14">
            <a:extLst>
              <a:ext uri="{FF2B5EF4-FFF2-40B4-BE49-F238E27FC236}">
                <a16:creationId xmlns:a16="http://schemas.microsoft.com/office/drawing/2014/main" id="{3ED96128-E294-101B-8DB7-A12717913B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47004" y="3624296"/>
            <a:ext cx="3048000" cy="2033016"/>
          </a:xfrm>
          <a:prstGeom prst="rect">
            <a:avLst/>
          </a:prstGeom>
        </p:spPr>
      </p:pic>
      <p:pic>
        <p:nvPicPr>
          <p:cNvPr id="16" name="Inhaltsplatzhalter 15">
            <a:extLst>
              <a:ext uri="{FF2B5EF4-FFF2-40B4-BE49-F238E27FC236}">
                <a16:creationId xmlns:a16="http://schemas.microsoft.com/office/drawing/2014/main" id="{8D2B4CFC-C933-BCE1-1753-5B4E1FBF078D}"/>
              </a:ext>
            </a:extLst>
          </p:cNvPr>
          <p:cNvPicPr>
            <a:picLocks noGrp="1" noChangeAspect="1"/>
          </p:cNvPicPr>
          <p:nvPr>
            <p:ph idx="1"/>
          </p:nvPr>
        </p:nvPicPr>
        <p:blipFill>
          <a:blip r:embed="rId11" cstate="print">
            <a:extLst>
              <a:ext uri="{28A0092B-C50C-407E-A947-70E740481C1C}">
                <a14:useLocalDpi xmlns:a14="http://schemas.microsoft.com/office/drawing/2010/main" val="0"/>
              </a:ext>
            </a:extLst>
          </a:blip>
          <a:stretch>
            <a:fillRect/>
          </a:stretch>
        </p:blipFill>
        <p:spPr>
          <a:xfrm>
            <a:off x="0" y="3111951"/>
            <a:ext cx="3046615" cy="2032462"/>
          </a:xfrm>
          <a:prstGeom prst="rect">
            <a:avLst/>
          </a:prstGeom>
        </p:spPr>
      </p:pic>
      <p:sp>
        <p:nvSpPr>
          <p:cNvPr id="6" name="Textfeld 5"/>
          <p:cNvSpPr txBox="1"/>
          <p:nvPr/>
        </p:nvSpPr>
        <p:spPr>
          <a:xfrm>
            <a:off x="831273" y="127077"/>
            <a:ext cx="8331777" cy="584775"/>
          </a:xfrm>
          <a:prstGeom prst="rect">
            <a:avLst/>
          </a:prstGeom>
          <a:noFill/>
        </p:spPr>
        <p:txBody>
          <a:bodyPr wrap="square" rtlCol="0">
            <a:spAutoFit/>
          </a:bodyPr>
          <a:lstStyle/>
          <a:p>
            <a:r>
              <a:rPr lang="de-DE" sz="3200" dirty="0"/>
              <a:t>Charakterarten der Amphibiengewässer</a:t>
            </a:r>
          </a:p>
        </p:txBody>
      </p:sp>
      <p:sp>
        <p:nvSpPr>
          <p:cNvPr id="17" name="Textfeld 16">
            <a:extLst>
              <a:ext uri="{FF2B5EF4-FFF2-40B4-BE49-F238E27FC236}">
                <a16:creationId xmlns:a16="http://schemas.microsoft.com/office/drawing/2014/main" id="{5F1E9DE7-A3B7-4169-828C-A930D1CB8E24}"/>
              </a:ext>
            </a:extLst>
          </p:cNvPr>
          <p:cNvSpPr txBox="1"/>
          <p:nvPr/>
        </p:nvSpPr>
        <p:spPr>
          <a:xfrm>
            <a:off x="3409614" y="3029627"/>
            <a:ext cx="840170"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Erdkröte</a:t>
            </a:r>
          </a:p>
        </p:txBody>
      </p:sp>
      <p:sp>
        <p:nvSpPr>
          <p:cNvPr id="18" name="Textfeld 17">
            <a:extLst>
              <a:ext uri="{FF2B5EF4-FFF2-40B4-BE49-F238E27FC236}">
                <a16:creationId xmlns:a16="http://schemas.microsoft.com/office/drawing/2014/main" id="{C3502561-C092-41FA-9C10-4983B9199370}"/>
              </a:ext>
            </a:extLst>
          </p:cNvPr>
          <p:cNvSpPr txBox="1"/>
          <p:nvPr/>
        </p:nvSpPr>
        <p:spPr>
          <a:xfrm>
            <a:off x="-5913" y="2401710"/>
            <a:ext cx="1198988"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Wechselkröte</a:t>
            </a:r>
          </a:p>
        </p:txBody>
      </p:sp>
      <p:sp>
        <p:nvSpPr>
          <p:cNvPr id="19" name="Textfeld 18">
            <a:extLst>
              <a:ext uri="{FF2B5EF4-FFF2-40B4-BE49-F238E27FC236}">
                <a16:creationId xmlns:a16="http://schemas.microsoft.com/office/drawing/2014/main" id="{97F4EEFA-A615-4CF6-85F1-62296A77100F}"/>
              </a:ext>
            </a:extLst>
          </p:cNvPr>
          <p:cNvSpPr txBox="1"/>
          <p:nvPr/>
        </p:nvSpPr>
        <p:spPr>
          <a:xfrm>
            <a:off x="2020389" y="4850973"/>
            <a:ext cx="1026226"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Kreuzkröte</a:t>
            </a:r>
          </a:p>
        </p:txBody>
      </p:sp>
      <p:sp>
        <p:nvSpPr>
          <p:cNvPr id="20" name="Textfeld 19">
            <a:extLst>
              <a:ext uri="{FF2B5EF4-FFF2-40B4-BE49-F238E27FC236}">
                <a16:creationId xmlns:a16="http://schemas.microsoft.com/office/drawing/2014/main" id="{94B2A6F9-971C-4044-A0A9-5C22CF337D3F}"/>
              </a:ext>
            </a:extLst>
          </p:cNvPr>
          <p:cNvSpPr txBox="1"/>
          <p:nvPr/>
        </p:nvSpPr>
        <p:spPr>
          <a:xfrm>
            <a:off x="5277394" y="5335524"/>
            <a:ext cx="1199606"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Schlingnatter</a:t>
            </a:r>
          </a:p>
        </p:txBody>
      </p:sp>
      <p:sp>
        <p:nvSpPr>
          <p:cNvPr id="21" name="Textfeld 20">
            <a:extLst>
              <a:ext uri="{FF2B5EF4-FFF2-40B4-BE49-F238E27FC236}">
                <a16:creationId xmlns:a16="http://schemas.microsoft.com/office/drawing/2014/main" id="{D7C883D6-BC77-4E34-BD0B-B097D449BE91}"/>
              </a:ext>
            </a:extLst>
          </p:cNvPr>
          <p:cNvSpPr txBox="1"/>
          <p:nvPr/>
        </p:nvSpPr>
        <p:spPr>
          <a:xfrm>
            <a:off x="6883155" y="5035086"/>
            <a:ext cx="1137439"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Springfrosch</a:t>
            </a:r>
          </a:p>
        </p:txBody>
      </p:sp>
      <p:sp>
        <p:nvSpPr>
          <p:cNvPr id="22" name="Textfeld 21">
            <a:extLst>
              <a:ext uri="{FF2B5EF4-FFF2-40B4-BE49-F238E27FC236}">
                <a16:creationId xmlns:a16="http://schemas.microsoft.com/office/drawing/2014/main" id="{958DB881-81FA-4E4D-BCC4-ED48A2A9E7DA}"/>
              </a:ext>
            </a:extLst>
          </p:cNvPr>
          <p:cNvSpPr txBox="1"/>
          <p:nvPr/>
        </p:nvSpPr>
        <p:spPr>
          <a:xfrm>
            <a:off x="6858000" y="2401711"/>
            <a:ext cx="1162594"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Kammmolch</a:t>
            </a:r>
          </a:p>
        </p:txBody>
      </p:sp>
    </p:spTree>
    <p:extLst>
      <p:ext uri="{BB962C8B-B14F-4D97-AF65-F5344CB8AC3E}">
        <p14:creationId xmlns:p14="http://schemas.microsoft.com/office/powerpoint/2010/main" val="96036389"/>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pic>
        <p:nvPicPr>
          <p:cNvPr id="9219"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1869" y="5825315"/>
            <a:ext cx="1320800" cy="773113"/>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318" y="6045595"/>
            <a:ext cx="1524000" cy="552450"/>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3633" y="5598738"/>
            <a:ext cx="1126921" cy="1126921"/>
          </a:xfrm>
          <a:prstGeom prst="rect">
            <a:avLst/>
          </a:prstGeom>
          <a:noFill/>
          <a:extLst>
            <a:ext uri="{909E8E84-426E-40DD-AFC4-6F175D3DCCD1}">
              <a14:hiddenFill xmlns:a14="http://schemas.microsoft.com/office/drawing/2010/main">
                <a:solidFill>
                  <a:srgbClr val="FFFFFF"/>
                </a:solidFill>
              </a14:hiddenFill>
            </a:ext>
          </a:extLst>
        </p:spPr>
      </p:pic>
      <p:sp>
        <p:nvSpPr>
          <p:cNvPr id="5" name="Inhaltsplatzhalter 4">
            <a:extLst>
              <a:ext uri="{FF2B5EF4-FFF2-40B4-BE49-F238E27FC236}">
                <a16:creationId xmlns:a16="http://schemas.microsoft.com/office/drawing/2014/main" id="{54DBD5BD-26AA-75C4-A60F-C0F5795CC2DC}"/>
              </a:ext>
            </a:extLst>
          </p:cNvPr>
          <p:cNvSpPr>
            <a:spLocks noGrp="1"/>
          </p:cNvSpPr>
          <p:nvPr>
            <p:ph idx="1"/>
          </p:nvPr>
        </p:nvSpPr>
        <p:spPr>
          <a:xfrm>
            <a:off x="742950" y="375385"/>
            <a:ext cx="8420100" cy="1261491"/>
          </a:xfrm>
        </p:spPr>
        <p:txBody>
          <a:bodyPr/>
          <a:lstStyle/>
          <a:p>
            <a:pPr marL="0" indent="0">
              <a:buNone/>
            </a:pPr>
            <a:r>
              <a:rPr lang="de-DE" dirty="0"/>
              <a:t>Flachwasserzonen mit Röhrichten</a:t>
            </a:r>
          </a:p>
          <a:p>
            <a:pPr marL="0" indent="0">
              <a:buNone/>
            </a:pPr>
            <a:endParaRPr lang="de-DE" dirty="0"/>
          </a:p>
        </p:txBody>
      </p:sp>
      <p:pic>
        <p:nvPicPr>
          <p:cNvPr id="6" name="Grafik 5">
            <a:extLst>
              <a:ext uri="{FF2B5EF4-FFF2-40B4-BE49-F238E27FC236}">
                <a16:creationId xmlns:a16="http://schemas.microsoft.com/office/drawing/2014/main" id="{10CECAA9-2A6F-071D-F3C7-B8C0BBCABA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89785"/>
            <a:ext cx="4966537" cy="3312680"/>
          </a:xfrm>
          <a:prstGeom prst="rect">
            <a:avLst/>
          </a:prstGeom>
        </p:spPr>
      </p:pic>
      <p:pic>
        <p:nvPicPr>
          <p:cNvPr id="8" name="Grafik 7">
            <a:extLst>
              <a:ext uri="{FF2B5EF4-FFF2-40B4-BE49-F238E27FC236}">
                <a16:creationId xmlns:a16="http://schemas.microsoft.com/office/drawing/2014/main" id="{B2C245F0-4F66-813A-206A-B8350CF041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3230" y="2387881"/>
            <a:ext cx="4813879" cy="3210857"/>
          </a:xfrm>
          <a:prstGeom prst="rect">
            <a:avLst/>
          </a:prstGeom>
        </p:spPr>
      </p:pic>
    </p:spTree>
    <p:extLst>
      <p:ext uri="{BB962C8B-B14F-4D97-AF65-F5344CB8AC3E}">
        <p14:creationId xmlns:p14="http://schemas.microsoft.com/office/powerpoint/2010/main" val="3665385314"/>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pic>
        <p:nvPicPr>
          <p:cNvPr id="9219"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4598" y="5941693"/>
            <a:ext cx="1088402" cy="637082"/>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5432" y="6101175"/>
            <a:ext cx="1309575" cy="474721"/>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3426" y="5838483"/>
            <a:ext cx="942753" cy="94275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6E3760D-9ABF-60F6-023E-72B44F2734DA}"/>
              </a:ext>
            </a:extLst>
          </p:cNvPr>
          <p:cNvSpPr>
            <a:spLocks noGrp="1"/>
          </p:cNvSpPr>
          <p:nvPr>
            <p:ph type="title"/>
          </p:nvPr>
        </p:nvSpPr>
        <p:spPr>
          <a:xfrm>
            <a:off x="742950" y="84137"/>
            <a:ext cx="8420100" cy="784323"/>
          </a:xfrm>
        </p:spPr>
        <p:txBody>
          <a:bodyPr/>
          <a:lstStyle/>
          <a:p>
            <a:r>
              <a:rPr lang="de-DE" sz="3200" dirty="0"/>
              <a:t>Charakterarten der Flachwasserzonen </a:t>
            </a:r>
            <a:br>
              <a:rPr lang="de-DE" sz="3200" dirty="0"/>
            </a:br>
            <a:r>
              <a:rPr lang="de-DE" sz="2000" dirty="0"/>
              <a:t>mit Röhricht</a:t>
            </a:r>
          </a:p>
        </p:txBody>
      </p:sp>
      <p:pic>
        <p:nvPicPr>
          <p:cNvPr id="10" name="Grafik 9">
            <a:extLst>
              <a:ext uri="{FF2B5EF4-FFF2-40B4-BE49-F238E27FC236}">
                <a16:creationId xmlns:a16="http://schemas.microsoft.com/office/drawing/2014/main" id="{FE4D3BA6-61B4-86A5-87FB-A7033F471B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699404"/>
            <a:ext cx="3307774" cy="2206285"/>
          </a:xfrm>
          <a:prstGeom prst="rect">
            <a:avLst/>
          </a:prstGeom>
        </p:spPr>
      </p:pic>
      <p:pic>
        <p:nvPicPr>
          <p:cNvPr id="5" name="Grafik 4">
            <a:extLst>
              <a:ext uri="{FF2B5EF4-FFF2-40B4-BE49-F238E27FC236}">
                <a16:creationId xmlns:a16="http://schemas.microsoft.com/office/drawing/2014/main" id="{8C1140DF-FA46-012A-27B7-541205C43D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140924"/>
            <a:ext cx="3387436" cy="2259419"/>
          </a:xfrm>
          <a:prstGeom prst="rect">
            <a:avLst/>
          </a:prstGeom>
        </p:spPr>
      </p:pic>
      <p:pic>
        <p:nvPicPr>
          <p:cNvPr id="6" name="Grafik 5">
            <a:extLst>
              <a:ext uri="{FF2B5EF4-FFF2-40B4-BE49-F238E27FC236}">
                <a16:creationId xmlns:a16="http://schemas.microsoft.com/office/drawing/2014/main" id="{886B6F42-42C4-A128-AD7A-99D5DF9DE9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8227" y="699405"/>
            <a:ext cx="3307773" cy="2206285"/>
          </a:xfrm>
          <a:prstGeom prst="rect">
            <a:avLst/>
          </a:prstGeom>
        </p:spPr>
      </p:pic>
      <p:pic>
        <p:nvPicPr>
          <p:cNvPr id="8" name="Grafik 7">
            <a:extLst>
              <a:ext uri="{FF2B5EF4-FFF2-40B4-BE49-F238E27FC236}">
                <a16:creationId xmlns:a16="http://schemas.microsoft.com/office/drawing/2014/main" id="{3CB5586D-5F9F-17B9-8139-C5EB4CAE7EC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98227" y="3140923"/>
            <a:ext cx="3307773" cy="2206285"/>
          </a:xfrm>
          <a:prstGeom prst="rect">
            <a:avLst/>
          </a:prstGeom>
        </p:spPr>
      </p:pic>
      <p:pic>
        <p:nvPicPr>
          <p:cNvPr id="9" name="Grafik 8">
            <a:extLst>
              <a:ext uri="{FF2B5EF4-FFF2-40B4-BE49-F238E27FC236}">
                <a16:creationId xmlns:a16="http://schemas.microsoft.com/office/drawing/2014/main" id="{0F58889B-C9DB-59D3-E59F-8908BB9928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56179" y="986157"/>
            <a:ext cx="2416021" cy="3624032"/>
          </a:xfrm>
          <a:prstGeom prst="rect">
            <a:avLst/>
          </a:prstGeom>
        </p:spPr>
      </p:pic>
      <p:sp>
        <p:nvSpPr>
          <p:cNvPr id="14" name="Textfeld 13">
            <a:extLst>
              <a:ext uri="{FF2B5EF4-FFF2-40B4-BE49-F238E27FC236}">
                <a16:creationId xmlns:a16="http://schemas.microsoft.com/office/drawing/2014/main" id="{312C3C9C-1682-4C17-9DB8-100B4746ABF2}"/>
              </a:ext>
            </a:extLst>
          </p:cNvPr>
          <p:cNvSpPr txBox="1"/>
          <p:nvPr/>
        </p:nvSpPr>
        <p:spPr>
          <a:xfrm>
            <a:off x="2316479" y="2591577"/>
            <a:ext cx="1020213"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Bartmeise</a:t>
            </a:r>
          </a:p>
        </p:txBody>
      </p:sp>
      <p:sp>
        <p:nvSpPr>
          <p:cNvPr id="15" name="Textfeld 14">
            <a:extLst>
              <a:ext uri="{FF2B5EF4-FFF2-40B4-BE49-F238E27FC236}">
                <a16:creationId xmlns:a16="http://schemas.microsoft.com/office/drawing/2014/main" id="{28D4B433-9641-4648-A6FC-63A87E81BB96}"/>
              </a:ext>
            </a:extLst>
          </p:cNvPr>
          <p:cNvSpPr txBox="1"/>
          <p:nvPr/>
        </p:nvSpPr>
        <p:spPr>
          <a:xfrm>
            <a:off x="2110542" y="5096252"/>
            <a:ext cx="1280160"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Rohrdommel</a:t>
            </a:r>
          </a:p>
        </p:txBody>
      </p:sp>
      <p:sp>
        <p:nvSpPr>
          <p:cNvPr id="16" name="Textfeld 15">
            <a:extLst>
              <a:ext uri="{FF2B5EF4-FFF2-40B4-BE49-F238E27FC236}">
                <a16:creationId xmlns:a16="http://schemas.microsoft.com/office/drawing/2014/main" id="{24B67080-7350-406B-A319-9511F68A8959}"/>
              </a:ext>
            </a:extLst>
          </p:cNvPr>
          <p:cNvSpPr txBox="1"/>
          <p:nvPr/>
        </p:nvSpPr>
        <p:spPr>
          <a:xfrm>
            <a:off x="3737202" y="4280796"/>
            <a:ext cx="1505358"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Sumpfrohrsänger</a:t>
            </a:r>
          </a:p>
        </p:txBody>
      </p:sp>
      <p:sp>
        <p:nvSpPr>
          <p:cNvPr id="17" name="Textfeld 16">
            <a:extLst>
              <a:ext uri="{FF2B5EF4-FFF2-40B4-BE49-F238E27FC236}">
                <a16:creationId xmlns:a16="http://schemas.microsoft.com/office/drawing/2014/main" id="{8F077F43-B74A-44B4-A383-16720B3F1850}"/>
              </a:ext>
            </a:extLst>
          </p:cNvPr>
          <p:cNvSpPr txBox="1"/>
          <p:nvPr/>
        </p:nvSpPr>
        <p:spPr>
          <a:xfrm>
            <a:off x="8725989" y="2599756"/>
            <a:ext cx="1186542"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Wasserralle</a:t>
            </a:r>
          </a:p>
        </p:txBody>
      </p:sp>
      <p:sp>
        <p:nvSpPr>
          <p:cNvPr id="18" name="Textfeld 17">
            <a:extLst>
              <a:ext uri="{FF2B5EF4-FFF2-40B4-BE49-F238E27FC236}">
                <a16:creationId xmlns:a16="http://schemas.microsoft.com/office/drawing/2014/main" id="{D6B90C73-59E9-4E34-9A09-4A3196A1A5C5}"/>
              </a:ext>
            </a:extLst>
          </p:cNvPr>
          <p:cNvSpPr txBox="1"/>
          <p:nvPr/>
        </p:nvSpPr>
        <p:spPr>
          <a:xfrm>
            <a:off x="9370423" y="5043117"/>
            <a:ext cx="542108"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Iltis</a:t>
            </a:r>
          </a:p>
        </p:txBody>
      </p:sp>
    </p:spTree>
    <p:extLst>
      <p:ext uri="{BB962C8B-B14F-4D97-AF65-F5344CB8AC3E}">
        <p14:creationId xmlns:p14="http://schemas.microsoft.com/office/powerpoint/2010/main" val="3158688308"/>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pic>
        <p:nvPicPr>
          <p:cNvPr id="9219"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7054" y="5819001"/>
            <a:ext cx="1320800" cy="773113"/>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7746" y="6002378"/>
            <a:ext cx="1524000" cy="552450"/>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2178" y="5646942"/>
            <a:ext cx="1126921" cy="112692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6E3760D-9ABF-60F6-023E-72B44F2734DA}"/>
              </a:ext>
            </a:extLst>
          </p:cNvPr>
          <p:cNvSpPr>
            <a:spLocks noGrp="1"/>
          </p:cNvSpPr>
          <p:nvPr>
            <p:ph type="title"/>
          </p:nvPr>
        </p:nvSpPr>
        <p:spPr>
          <a:xfrm>
            <a:off x="522418" y="149871"/>
            <a:ext cx="8420100" cy="1143000"/>
          </a:xfrm>
        </p:spPr>
        <p:txBody>
          <a:bodyPr/>
          <a:lstStyle/>
          <a:p>
            <a:r>
              <a:rPr lang="de-DE" sz="3200" dirty="0"/>
              <a:t> Seefläche mit Brutflößen für Vögel</a:t>
            </a:r>
            <a:br>
              <a:rPr lang="de-DE" sz="3200" dirty="0"/>
            </a:br>
            <a:endParaRPr lang="de-DE" sz="3200" dirty="0"/>
          </a:p>
        </p:txBody>
      </p:sp>
      <p:pic>
        <p:nvPicPr>
          <p:cNvPr id="3" name="Grafik 2"/>
          <p:cNvPicPr>
            <a:picLocks noChangeAspect="1"/>
          </p:cNvPicPr>
          <p:nvPr/>
        </p:nvPicPr>
        <p:blipFill>
          <a:blip r:embed="rId6"/>
          <a:stretch>
            <a:fillRect/>
          </a:stretch>
        </p:blipFill>
        <p:spPr>
          <a:xfrm>
            <a:off x="-82083" y="3023312"/>
            <a:ext cx="4814551" cy="2523927"/>
          </a:xfrm>
          <a:prstGeom prst="rect">
            <a:avLst/>
          </a:prstGeom>
        </p:spPr>
      </p:pic>
      <p:pic>
        <p:nvPicPr>
          <p:cNvPr id="14" name="Grafik 13">
            <a:extLst>
              <a:ext uri="{FF2B5EF4-FFF2-40B4-BE49-F238E27FC236}">
                <a16:creationId xmlns:a16="http://schemas.microsoft.com/office/drawing/2014/main" id="{9E55665C-8755-85F2-884F-4638F3CE01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0756" y="2004989"/>
            <a:ext cx="5325244" cy="3551938"/>
          </a:xfrm>
          <a:prstGeom prst="rect">
            <a:avLst/>
          </a:prstGeom>
        </p:spPr>
      </p:pic>
      <p:pic>
        <p:nvPicPr>
          <p:cNvPr id="16" name="Grafik 15">
            <a:extLst>
              <a:ext uri="{FF2B5EF4-FFF2-40B4-BE49-F238E27FC236}">
                <a16:creationId xmlns:a16="http://schemas.microsoft.com/office/drawing/2014/main" id="{9FA76D3B-B8C6-50CF-930A-8B2CBD7039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8118" y="852408"/>
            <a:ext cx="3420000" cy="2264044"/>
          </a:xfrm>
          <a:prstGeom prst="rect">
            <a:avLst/>
          </a:prstGeom>
        </p:spPr>
      </p:pic>
      <p:sp>
        <p:nvSpPr>
          <p:cNvPr id="11" name="Textfeld 10">
            <a:extLst>
              <a:ext uri="{FF2B5EF4-FFF2-40B4-BE49-F238E27FC236}">
                <a16:creationId xmlns:a16="http://schemas.microsoft.com/office/drawing/2014/main" id="{FF39BBB7-141A-428C-9C68-6743C46E2C42}"/>
              </a:ext>
            </a:extLst>
          </p:cNvPr>
          <p:cNvSpPr txBox="1"/>
          <p:nvPr/>
        </p:nvSpPr>
        <p:spPr>
          <a:xfrm>
            <a:off x="8307977" y="5226299"/>
            <a:ext cx="1598023"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Trauerseeschwalbe</a:t>
            </a:r>
          </a:p>
        </p:txBody>
      </p:sp>
      <p:sp>
        <p:nvSpPr>
          <p:cNvPr id="12" name="Textfeld 11">
            <a:extLst>
              <a:ext uri="{FF2B5EF4-FFF2-40B4-BE49-F238E27FC236}">
                <a16:creationId xmlns:a16="http://schemas.microsoft.com/office/drawing/2014/main" id="{488AB604-83F4-4AD7-BE35-57A5E2B94827}"/>
              </a:ext>
            </a:extLst>
          </p:cNvPr>
          <p:cNvSpPr txBox="1"/>
          <p:nvPr/>
        </p:nvSpPr>
        <p:spPr>
          <a:xfrm>
            <a:off x="1767747" y="5239462"/>
            <a:ext cx="2804160"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Ponton z.B. für Flussseeschwalben</a:t>
            </a:r>
          </a:p>
        </p:txBody>
      </p:sp>
      <p:sp>
        <p:nvSpPr>
          <p:cNvPr id="13" name="Textfeld 12">
            <a:extLst>
              <a:ext uri="{FF2B5EF4-FFF2-40B4-BE49-F238E27FC236}">
                <a16:creationId xmlns:a16="http://schemas.microsoft.com/office/drawing/2014/main" id="{8F1A6057-2995-4466-AF2C-66EE63F71B63}"/>
              </a:ext>
            </a:extLst>
          </p:cNvPr>
          <p:cNvSpPr txBox="1"/>
          <p:nvPr/>
        </p:nvSpPr>
        <p:spPr>
          <a:xfrm>
            <a:off x="1767747" y="2769720"/>
            <a:ext cx="1733100" cy="307777"/>
          </a:xfrm>
          <a:prstGeom prst="rect">
            <a:avLst/>
          </a:prstGeom>
          <a:solidFill>
            <a:schemeClr val="tx1"/>
          </a:solidFill>
        </p:spPr>
        <p:txBody>
          <a:bodyPr wrap="square" rtlCol="0">
            <a:spAutoFit/>
          </a:bodyPr>
          <a:lstStyle>
            <a:defPPr>
              <a:defRPr lang="en-US"/>
            </a:defPPr>
            <a:lvl1pPr>
              <a:defRPr sz="1400" b="1">
                <a:solidFill>
                  <a:schemeClr val="bg1"/>
                </a:solidFill>
              </a:defRPr>
            </a:lvl1pPr>
          </a:lstStyle>
          <a:p>
            <a:r>
              <a:rPr lang="de-DE" dirty="0"/>
              <a:t>Trauerseeschwalben</a:t>
            </a:r>
          </a:p>
        </p:txBody>
      </p:sp>
    </p:spTree>
    <p:extLst>
      <p:ext uri="{BB962C8B-B14F-4D97-AF65-F5344CB8AC3E}">
        <p14:creationId xmlns:p14="http://schemas.microsoft.com/office/powerpoint/2010/main" val="2442281009"/>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pic>
        <p:nvPicPr>
          <p:cNvPr id="9219"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7054" y="5819001"/>
            <a:ext cx="1320800" cy="773113"/>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7746" y="6002378"/>
            <a:ext cx="1524000" cy="552450"/>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2178" y="5646942"/>
            <a:ext cx="1126921" cy="112692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6E3760D-9ABF-60F6-023E-72B44F2734DA}"/>
              </a:ext>
            </a:extLst>
          </p:cNvPr>
          <p:cNvSpPr>
            <a:spLocks noGrp="1"/>
          </p:cNvSpPr>
          <p:nvPr>
            <p:ph type="title"/>
          </p:nvPr>
        </p:nvSpPr>
        <p:spPr/>
        <p:txBody>
          <a:bodyPr/>
          <a:lstStyle/>
          <a:p>
            <a:r>
              <a:rPr lang="de-DE" sz="3200" dirty="0"/>
              <a:t> </a:t>
            </a:r>
            <a:br>
              <a:rPr lang="de-DE" sz="3200" dirty="0"/>
            </a:br>
            <a:endParaRPr lang="de-DE" sz="3200" dirty="0"/>
          </a:p>
        </p:txBody>
      </p:sp>
      <p:sp>
        <p:nvSpPr>
          <p:cNvPr id="5" name="Textplatzhalter 4">
            <a:extLst>
              <a:ext uri="{FF2B5EF4-FFF2-40B4-BE49-F238E27FC236}">
                <a16:creationId xmlns:a16="http://schemas.microsoft.com/office/drawing/2014/main" id="{D7DF84B1-D3A4-F93C-A3C2-40144EC683B6}"/>
              </a:ext>
            </a:extLst>
          </p:cNvPr>
          <p:cNvSpPr>
            <a:spLocks noGrp="1"/>
          </p:cNvSpPr>
          <p:nvPr>
            <p:ph type="body" idx="1"/>
          </p:nvPr>
        </p:nvSpPr>
        <p:spPr>
          <a:xfrm>
            <a:off x="676275" y="539015"/>
            <a:ext cx="8920112" cy="5550635"/>
          </a:xfrm>
        </p:spPr>
        <p:txBody>
          <a:bodyPr/>
          <a:lstStyle/>
          <a:p>
            <a:r>
              <a:rPr lang="de-DE" sz="3200" b="1" dirty="0"/>
              <a:t>Hand in Hand mit der landwirtschaftlichen Nutzung</a:t>
            </a:r>
          </a:p>
          <a:p>
            <a:pPr marL="342900" indent="-342900">
              <a:buFont typeface="Arial" panose="020B0604020202020204" pitchFamily="34" charset="0"/>
              <a:buChar char="•"/>
            </a:pPr>
            <a:r>
              <a:rPr lang="de-DE" sz="2800" dirty="0"/>
              <a:t>Kooperationen mit der Landwirtschaft</a:t>
            </a:r>
          </a:p>
          <a:p>
            <a:pPr marL="342900" indent="-342900">
              <a:buFont typeface="Arial" panose="020B0604020202020204" pitchFamily="34" charset="0"/>
              <a:buChar char="•"/>
            </a:pPr>
            <a:r>
              <a:rPr lang="de-DE" sz="2800" dirty="0"/>
              <a:t>EU- Programme und Projekte nutzen und umsetzen</a:t>
            </a:r>
          </a:p>
          <a:p>
            <a:pPr marL="342900" indent="-342900">
              <a:buFont typeface="Arial" panose="020B0604020202020204" pitchFamily="34" charset="0"/>
              <a:buChar char="•"/>
            </a:pPr>
            <a:r>
              <a:rPr lang="de-DE" sz="2800" dirty="0"/>
              <a:t>Beweidungsprojekte</a:t>
            </a:r>
          </a:p>
          <a:p>
            <a:pPr marL="342900" indent="-342900">
              <a:buFont typeface="Arial" panose="020B0604020202020204" pitchFamily="34" charset="0"/>
              <a:buChar char="•"/>
            </a:pPr>
            <a:r>
              <a:rPr lang="de-DE" sz="2800" dirty="0"/>
              <a:t>„Rein in die ökologische und klimaverträgliche Landwirtschaft“</a:t>
            </a:r>
          </a:p>
        </p:txBody>
      </p:sp>
      <p:pic>
        <p:nvPicPr>
          <p:cNvPr id="6" name="Grafik 5">
            <a:extLst>
              <a:ext uri="{FF2B5EF4-FFF2-40B4-BE49-F238E27FC236}">
                <a16:creationId xmlns:a16="http://schemas.microsoft.com/office/drawing/2014/main" id="{F1F237B5-FE3C-4B92-0E86-08CEC7294372}"/>
              </a:ext>
            </a:extLst>
          </p:cNvPr>
          <p:cNvPicPr>
            <a:picLocks noChangeAspect="1"/>
          </p:cNvPicPr>
          <p:nvPr/>
        </p:nvPicPr>
        <p:blipFill>
          <a:blip r:embed="rId6"/>
          <a:stretch>
            <a:fillRect/>
          </a:stretch>
        </p:blipFill>
        <p:spPr>
          <a:xfrm>
            <a:off x="5640404" y="3156110"/>
            <a:ext cx="4099961" cy="2577088"/>
          </a:xfrm>
          <a:prstGeom prst="rect">
            <a:avLst/>
          </a:prstGeom>
        </p:spPr>
      </p:pic>
      <p:pic>
        <p:nvPicPr>
          <p:cNvPr id="8" name="Grafik 7">
            <a:extLst>
              <a:ext uri="{FF2B5EF4-FFF2-40B4-BE49-F238E27FC236}">
                <a16:creationId xmlns:a16="http://schemas.microsoft.com/office/drawing/2014/main" id="{BBF25FF1-B0C2-B3FF-1F19-D8D3CD054746}"/>
              </a:ext>
            </a:extLst>
          </p:cNvPr>
          <p:cNvPicPr>
            <a:picLocks noChangeAspect="1"/>
          </p:cNvPicPr>
          <p:nvPr/>
        </p:nvPicPr>
        <p:blipFill>
          <a:blip r:embed="rId7"/>
          <a:stretch>
            <a:fillRect/>
          </a:stretch>
        </p:blipFill>
        <p:spPr>
          <a:xfrm>
            <a:off x="130696" y="3607558"/>
            <a:ext cx="4001482" cy="2320248"/>
          </a:xfrm>
          <a:prstGeom prst="rect">
            <a:avLst/>
          </a:prstGeom>
        </p:spPr>
      </p:pic>
    </p:spTree>
    <p:extLst>
      <p:ext uri="{BB962C8B-B14F-4D97-AF65-F5344CB8AC3E}">
        <p14:creationId xmlns:p14="http://schemas.microsoft.com/office/powerpoint/2010/main" val="1783252111"/>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pic>
        <p:nvPicPr>
          <p:cNvPr id="9219"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1794" y="5657953"/>
            <a:ext cx="1128161" cy="660354"/>
          </a:xfrm>
          <a:prstGeom prst="rect">
            <a:avLst/>
          </a:prstGeom>
          <a:noFill/>
          <a:extLst>
            <a:ext uri="{909E8E84-426E-40DD-AFC4-6F175D3DCCD1}">
              <a14:hiddenFill xmlns:a14="http://schemas.microsoft.com/office/drawing/2010/main">
                <a:solidFill>
                  <a:srgbClr val="FFFFFF"/>
                </a:solidFill>
              </a14:hiddenFill>
            </a:ext>
          </a:extLst>
        </p:spPr>
      </p:pic>
      <p:sp>
        <p:nvSpPr>
          <p:cNvPr id="9220" name="Text Box 4">
            <a:extLst>
              <a:ext uri="{FF2B5EF4-FFF2-40B4-BE49-F238E27FC236}">
                <a16:creationId xmlns:a16="http://schemas.microsoft.com/office/drawing/2014/main" id="{F0F49153-BF5C-71BB-90C2-B85B0D27E8B5}"/>
              </a:ext>
            </a:extLst>
          </p:cNvPr>
          <p:cNvSpPr txBox="1">
            <a:spLocks noChangeArrowheads="1"/>
          </p:cNvSpPr>
          <p:nvPr/>
        </p:nvSpPr>
        <p:spPr bwMode="auto">
          <a:xfrm>
            <a:off x="961677" y="529359"/>
            <a:ext cx="77724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800" dirty="0"/>
              <a:t>Die UN-Biodiversitätskonferenz hat in Montreal im Dezember 2022 das „30-bis-30-Ziel“ beschlossen.</a:t>
            </a:r>
          </a:p>
          <a:p>
            <a:pPr>
              <a:spcBef>
                <a:spcPct val="50000"/>
              </a:spcBef>
            </a:pPr>
            <a:r>
              <a:rPr lang="de-DE" sz="4000" dirty="0">
                <a:sym typeface="Wingdings" panose="05000000000000000000" pitchFamily="2" charset="2"/>
              </a:rPr>
              <a:t> </a:t>
            </a:r>
            <a:r>
              <a:rPr lang="de-DE" sz="4000" dirty="0"/>
              <a:t>bis zum Jahr 2030 werden mindestens 30 % der Landfläche und mindestens 30 % der Meeresfläche zu Schutzgebieten. </a:t>
            </a:r>
          </a:p>
        </p:txBody>
      </p:sp>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664" y="5827197"/>
            <a:ext cx="1431200" cy="518810"/>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0956" y="5348726"/>
            <a:ext cx="1126921" cy="1126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057267"/>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48454" y="409480"/>
            <a:ext cx="8828058" cy="646331"/>
          </a:xfrm>
          <a:prstGeom prst="rect">
            <a:avLst/>
          </a:prstGeom>
          <a:noFill/>
        </p:spPr>
        <p:txBody>
          <a:bodyPr wrap="none" rtlCol="0">
            <a:spAutoFit/>
          </a:bodyPr>
          <a:lstStyle/>
          <a:p>
            <a:r>
              <a:rPr lang="de-DE" dirty="0"/>
              <a:t>Wir danken Ihnen für Ihre Aufmerksamkeit</a:t>
            </a:r>
          </a:p>
        </p:txBody>
      </p:sp>
      <p:pic>
        <p:nvPicPr>
          <p:cNvPr id="3" name="Grafik 2">
            <a:extLst>
              <a:ext uri="{FF2B5EF4-FFF2-40B4-BE49-F238E27FC236}">
                <a16:creationId xmlns:a16="http://schemas.microsoft.com/office/drawing/2014/main" id="{4CB4EA18-76BE-0A50-23FE-C67E8DE67A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550" y="3360464"/>
            <a:ext cx="3048000" cy="2033016"/>
          </a:xfrm>
          <a:prstGeom prst="rect">
            <a:avLst/>
          </a:prstGeom>
        </p:spPr>
      </p:pic>
      <p:pic>
        <p:nvPicPr>
          <p:cNvPr id="4" name="Grafik 3">
            <a:extLst>
              <a:ext uri="{FF2B5EF4-FFF2-40B4-BE49-F238E27FC236}">
                <a16:creationId xmlns:a16="http://schemas.microsoft.com/office/drawing/2014/main" id="{9FA76D3B-B8C6-50CF-930A-8B2CBD7039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5513" y="1210067"/>
            <a:ext cx="3048000" cy="2017776"/>
          </a:xfrm>
          <a:prstGeom prst="rect">
            <a:avLst/>
          </a:prstGeom>
        </p:spPr>
      </p:pic>
      <p:pic>
        <p:nvPicPr>
          <p:cNvPr id="5" name="Grafik 4">
            <a:extLst>
              <a:ext uri="{FF2B5EF4-FFF2-40B4-BE49-F238E27FC236}">
                <a16:creationId xmlns:a16="http://schemas.microsoft.com/office/drawing/2014/main" id="{886B6F42-42C4-A128-AD7A-99D5DF9DE9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5513" y="3360464"/>
            <a:ext cx="3048000" cy="2033016"/>
          </a:xfrm>
          <a:prstGeom prst="rect">
            <a:avLst/>
          </a:prstGeom>
        </p:spPr>
      </p:pic>
      <p:pic>
        <p:nvPicPr>
          <p:cNvPr id="6" name="Grafik 5">
            <a:extLst>
              <a:ext uri="{FF2B5EF4-FFF2-40B4-BE49-F238E27FC236}">
                <a16:creationId xmlns:a16="http://schemas.microsoft.com/office/drawing/2014/main" id="{A0AADE8F-0791-A92E-F96E-5BB326FEC8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512" y="1262321"/>
            <a:ext cx="3048000" cy="2033016"/>
          </a:xfrm>
          <a:prstGeom prst="rect">
            <a:avLst/>
          </a:prstGeom>
        </p:spPr>
      </p:pic>
      <p:pic>
        <p:nvPicPr>
          <p:cNvPr id="7" name="Grafik 6">
            <a:extLst>
              <a:ext uri="{FF2B5EF4-FFF2-40B4-BE49-F238E27FC236}">
                <a16:creationId xmlns:a16="http://schemas.microsoft.com/office/drawing/2014/main" id="{E06768B1-05F7-CC77-28D0-099CBC37CD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8227" y="1317875"/>
            <a:ext cx="2953286" cy="1969842"/>
          </a:xfrm>
          <a:prstGeom prst="rect">
            <a:avLst/>
          </a:prstGeom>
        </p:spPr>
      </p:pic>
      <p:pic>
        <p:nvPicPr>
          <p:cNvPr id="8" name="Grafik 7">
            <a:extLst>
              <a:ext uri="{FF2B5EF4-FFF2-40B4-BE49-F238E27FC236}">
                <a16:creationId xmlns:a16="http://schemas.microsoft.com/office/drawing/2014/main" id="{93E61162-12C9-C813-94F5-39E95C130A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8227" y="3360464"/>
            <a:ext cx="2953287" cy="2047711"/>
          </a:xfrm>
          <a:prstGeom prst="rect">
            <a:avLst/>
          </a:prstGeom>
        </p:spPr>
      </p:pic>
      <p:pic>
        <p:nvPicPr>
          <p:cNvPr id="10" name="Grafik 9" descr="BUND">
            <a:extLst>
              <a:ext uri="{FF2B5EF4-FFF2-40B4-BE49-F238E27FC236}">
                <a16:creationId xmlns:a16="http://schemas.microsoft.com/office/drawing/2014/main" id="{3812BEBC-E374-042F-E340-C1466A25C77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60738" y="6270131"/>
            <a:ext cx="1193102" cy="432499"/>
          </a:xfrm>
          <a:prstGeom prst="rect">
            <a:avLst/>
          </a:prstGeom>
          <a:noFill/>
          <a:ln>
            <a:noFill/>
          </a:ln>
        </p:spPr>
      </p:pic>
      <p:pic>
        <p:nvPicPr>
          <p:cNvPr id="11"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23697" y="5742031"/>
            <a:ext cx="1056199" cy="10561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9753" y="6074352"/>
            <a:ext cx="1097560" cy="6424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214054" y="6313510"/>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sp>
        <p:nvSpPr>
          <p:cNvPr id="9" name="Textfeld 8">
            <a:extLst>
              <a:ext uri="{FF2B5EF4-FFF2-40B4-BE49-F238E27FC236}">
                <a16:creationId xmlns:a16="http://schemas.microsoft.com/office/drawing/2014/main" id="{B5A99495-B1B8-4B1F-9FE4-C6A5B56CED7A}"/>
              </a:ext>
            </a:extLst>
          </p:cNvPr>
          <p:cNvSpPr txBox="1"/>
          <p:nvPr/>
        </p:nvSpPr>
        <p:spPr>
          <a:xfrm>
            <a:off x="-26162" y="6687504"/>
            <a:ext cx="2966235" cy="246221"/>
          </a:xfrm>
          <a:prstGeom prst="rect">
            <a:avLst/>
          </a:prstGeom>
          <a:noFill/>
        </p:spPr>
        <p:txBody>
          <a:bodyPr wrap="square" rtlCol="0">
            <a:spAutoFit/>
          </a:bodyPr>
          <a:lstStyle/>
          <a:p>
            <a:r>
              <a:rPr lang="de-DE" sz="1000" dirty="0"/>
              <a:t>Fotos: NABU , Achim Schumacher, Bernd </a:t>
            </a:r>
            <a:r>
              <a:rPr lang="de-DE" sz="1000" dirty="0" err="1"/>
              <a:t>Schelker</a:t>
            </a:r>
            <a:endParaRPr lang="de-DE" sz="1000" dirty="0"/>
          </a:p>
        </p:txBody>
      </p:sp>
    </p:spTree>
    <p:extLst>
      <p:ext uri="{BB962C8B-B14F-4D97-AF65-F5344CB8AC3E}">
        <p14:creationId xmlns:p14="http://schemas.microsoft.com/office/powerpoint/2010/main" val="542543801"/>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a:extLst>
              <a:ext uri="{FF2B5EF4-FFF2-40B4-BE49-F238E27FC236}">
                <a16:creationId xmlns:a16="http://schemas.microsoft.com/office/drawing/2014/main" id="{CCEC1EDF-4980-48D0-9984-248185E69866}"/>
              </a:ext>
            </a:extLst>
          </p:cNvPr>
          <p:cNvGraphicFramePr>
            <a:graphicFrameLocks noChangeAspect="1"/>
          </p:cNvGraphicFramePr>
          <p:nvPr>
            <p:extLst>
              <p:ext uri="{D42A27DB-BD31-4B8C-83A1-F6EECF244321}">
                <p14:modId xmlns:p14="http://schemas.microsoft.com/office/powerpoint/2010/main" val="1246073179"/>
              </p:ext>
            </p:extLst>
          </p:nvPr>
        </p:nvGraphicFramePr>
        <p:xfrm>
          <a:off x="0" y="679270"/>
          <a:ext cx="9878378" cy="6204857"/>
        </p:xfrm>
        <a:graphic>
          <a:graphicData uri="http://schemas.openxmlformats.org/presentationml/2006/ole">
            <mc:AlternateContent xmlns:mc="http://schemas.openxmlformats.org/markup-compatibility/2006">
              <mc:Choice xmlns:v="urn:schemas-microsoft-com:vml" Requires="v">
                <p:oleObj spid="_x0000_s2053" name="Acrobat Document" r:id="rId3" imgW="29054954" imgH="18249774" progId="Acrobat.Document.DC">
                  <p:embed/>
                </p:oleObj>
              </mc:Choice>
              <mc:Fallback>
                <p:oleObj name="Acrobat Document" r:id="rId3" imgW="29054954" imgH="18249774" progId="Acrobat.Document.DC">
                  <p:embed/>
                  <p:pic>
                    <p:nvPicPr>
                      <p:cNvPr id="0" name=""/>
                      <p:cNvPicPr/>
                      <p:nvPr/>
                    </p:nvPicPr>
                    <p:blipFill>
                      <a:blip r:embed="rId4"/>
                      <a:stretch>
                        <a:fillRect/>
                      </a:stretch>
                    </p:blipFill>
                    <p:spPr>
                      <a:xfrm>
                        <a:off x="0" y="679270"/>
                        <a:ext cx="9878378" cy="6204857"/>
                      </a:xfrm>
                      <a:prstGeom prst="rect">
                        <a:avLst/>
                      </a:prstGeom>
                    </p:spPr>
                  </p:pic>
                </p:oleObj>
              </mc:Fallback>
            </mc:AlternateContent>
          </a:graphicData>
        </a:graphic>
      </p:graphicFrame>
      <p:sp>
        <p:nvSpPr>
          <p:cNvPr id="3" name="Textfeld 2">
            <a:extLst>
              <a:ext uri="{FF2B5EF4-FFF2-40B4-BE49-F238E27FC236}">
                <a16:creationId xmlns:a16="http://schemas.microsoft.com/office/drawing/2014/main" id="{52CCF32B-FE18-4082-9381-67F5110E54A1}"/>
              </a:ext>
            </a:extLst>
          </p:cNvPr>
          <p:cNvSpPr txBox="1"/>
          <p:nvPr/>
        </p:nvSpPr>
        <p:spPr>
          <a:xfrm>
            <a:off x="130629" y="180221"/>
            <a:ext cx="7193280" cy="307777"/>
          </a:xfrm>
          <a:prstGeom prst="rect">
            <a:avLst/>
          </a:prstGeom>
          <a:solidFill>
            <a:schemeClr val="tx1"/>
          </a:solidFill>
        </p:spPr>
        <p:txBody>
          <a:bodyPr wrap="square" rtlCol="0">
            <a:spAutoFit/>
          </a:bodyPr>
          <a:lstStyle/>
          <a:p>
            <a:pPr algn="l"/>
            <a:r>
              <a:rPr lang="de-DE" sz="1400" b="1" dirty="0"/>
              <a:t>Aktuelle Planung RWE </a:t>
            </a:r>
            <a:r>
              <a:rPr lang="de-DE" sz="1400" dirty="0"/>
              <a:t>(bergrechtliches Verfahren)</a:t>
            </a:r>
          </a:p>
        </p:txBody>
      </p:sp>
    </p:spTree>
    <p:extLst>
      <p:ext uri="{BB962C8B-B14F-4D97-AF65-F5344CB8AC3E}">
        <p14:creationId xmlns:p14="http://schemas.microsoft.com/office/powerpoint/2010/main" val="3960293901"/>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pic>
        <p:nvPicPr>
          <p:cNvPr id="9219"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8456" y="5670920"/>
            <a:ext cx="1320800" cy="773113"/>
          </a:xfrm>
          <a:prstGeom prst="rect">
            <a:avLst/>
          </a:prstGeom>
          <a:noFill/>
          <a:extLst>
            <a:ext uri="{909E8E84-426E-40DD-AFC4-6F175D3DCCD1}">
              <a14:hiddenFill xmlns:a14="http://schemas.microsoft.com/office/drawing/2010/main">
                <a:solidFill>
                  <a:srgbClr val="FFFFFF"/>
                </a:solidFill>
              </a14:hiddenFill>
            </a:ext>
          </a:extLst>
        </p:spPr>
      </p:pic>
      <p:sp>
        <p:nvSpPr>
          <p:cNvPr id="9220" name="Text Box 4">
            <a:extLst>
              <a:ext uri="{FF2B5EF4-FFF2-40B4-BE49-F238E27FC236}">
                <a16:creationId xmlns:a16="http://schemas.microsoft.com/office/drawing/2014/main" id="{F0F49153-BF5C-71BB-90C2-B85B0D27E8B5}"/>
              </a:ext>
            </a:extLst>
          </p:cNvPr>
          <p:cNvSpPr txBox="1">
            <a:spLocks noChangeArrowheads="1"/>
          </p:cNvSpPr>
          <p:nvPr/>
        </p:nvSpPr>
        <p:spPr bwMode="auto">
          <a:xfrm>
            <a:off x="906010" y="560685"/>
            <a:ext cx="7772400"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800" b="1" u="sng" dirty="0"/>
              <a:t>Unser Ziel:</a:t>
            </a:r>
          </a:p>
          <a:p>
            <a:pPr>
              <a:spcBef>
                <a:spcPct val="50000"/>
              </a:spcBef>
            </a:pPr>
            <a:r>
              <a:rPr lang="de-DE" kern="0" dirty="0">
                <a:effectLst/>
                <a:latin typeface="Calibri" panose="020F0502020204030204" pitchFamily="34" charset="0"/>
                <a:ea typeface="Calibri" panose="020F0502020204030204" pitchFamily="34" charset="0"/>
              </a:rPr>
              <a:t>Der </a:t>
            </a:r>
            <a:r>
              <a:rPr lang="de-DE" kern="0" dirty="0" err="1">
                <a:effectLst/>
                <a:latin typeface="Calibri" panose="020F0502020204030204" pitchFamily="34" charset="0"/>
                <a:ea typeface="Calibri" panose="020F0502020204030204" pitchFamily="34" charset="0"/>
              </a:rPr>
              <a:t>Restsee</a:t>
            </a:r>
            <a:r>
              <a:rPr lang="de-DE" kern="0" dirty="0">
                <a:effectLst/>
                <a:latin typeface="Calibri" panose="020F0502020204030204" pitchFamily="34" charset="0"/>
                <a:ea typeface="Calibri" panose="020F0502020204030204" pitchFamily="34" charset="0"/>
              </a:rPr>
              <a:t> Inden und dessen Umfeld sollen einen wichtigen Beitrag zur Erreichung dieses Ziels im Rheinischen Revier leisten und in den Biotopverbund eingebunden werden. </a:t>
            </a:r>
            <a:endParaRPr lang="de-DE" dirty="0"/>
          </a:p>
        </p:txBody>
      </p:sp>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010" y="5824086"/>
            <a:ext cx="1524000" cy="552450"/>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0625" y="5502479"/>
            <a:ext cx="1126921" cy="1126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534971"/>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pic>
        <p:nvPicPr>
          <p:cNvPr id="9219"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7510" y="5785078"/>
            <a:ext cx="1320800" cy="773113"/>
          </a:xfrm>
          <a:prstGeom prst="rect">
            <a:avLst/>
          </a:prstGeom>
          <a:noFill/>
          <a:extLst>
            <a:ext uri="{909E8E84-426E-40DD-AFC4-6F175D3DCCD1}">
              <a14:hiddenFill xmlns:a14="http://schemas.microsoft.com/office/drawing/2010/main">
                <a:solidFill>
                  <a:srgbClr val="FFFFFF"/>
                </a:solidFill>
              </a14:hiddenFill>
            </a:ext>
          </a:extLst>
        </p:spPr>
      </p:pic>
      <p:sp>
        <p:nvSpPr>
          <p:cNvPr id="9220" name="Text Box 4">
            <a:extLst>
              <a:ext uri="{FF2B5EF4-FFF2-40B4-BE49-F238E27FC236}">
                <a16:creationId xmlns:a16="http://schemas.microsoft.com/office/drawing/2014/main" id="{F0F49153-BF5C-71BB-90C2-B85B0D27E8B5}"/>
              </a:ext>
            </a:extLst>
          </p:cNvPr>
          <p:cNvSpPr txBox="1">
            <a:spLocks noChangeArrowheads="1"/>
          </p:cNvSpPr>
          <p:nvPr/>
        </p:nvSpPr>
        <p:spPr bwMode="auto">
          <a:xfrm>
            <a:off x="898321" y="882649"/>
            <a:ext cx="77724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dirty="0"/>
              <a:t>Wie können wir dieses Ziel konkret erreichen?</a:t>
            </a:r>
          </a:p>
          <a:p>
            <a:pPr marL="571500" indent="-571500">
              <a:spcBef>
                <a:spcPct val="50000"/>
              </a:spcBef>
              <a:buFont typeface="Wingdings" panose="05000000000000000000" pitchFamily="2" charset="2"/>
              <a:buChar char="à"/>
            </a:pPr>
            <a:r>
              <a:rPr lang="de-DE" dirty="0">
                <a:sym typeface="Wingdings" panose="05000000000000000000" pitchFamily="2" charset="2"/>
              </a:rPr>
              <a:t>Ein Teilbereich des Sees und dessen Umfeld sind für den Naturschutz bereit zu stellen </a:t>
            </a:r>
          </a:p>
          <a:p>
            <a:pPr marL="571500" indent="-571500">
              <a:spcBef>
                <a:spcPct val="50000"/>
              </a:spcBef>
              <a:buFont typeface="Wingdings" panose="05000000000000000000" pitchFamily="2" charset="2"/>
              <a:buChar char="à"/>
            </a:pPr>
            <a:r>
              <a:rPr lang="de-DE" dirty="0">
                <a:sym typeface="Wingdings" panose="05000000000000000000" pitchFamily="2" charset="2"/>
              </a:rPr>
              <a:t>Festgelegte Schutzgebiete im Nordwesten des Seekörpers</a:t>
            </a:r>
            <a:endParaRPr lang="de-DE" dirty="0"/>
          </a:p>
        </p:txBody>
      </p:sp>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7171" y="5984393"/>
            <a:ext cx="1524000" cy="552450"/>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1138" y="5502479"/>
            <a:ext cx="1126921" cy="1126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872898"/>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039BF3-F769-AF51-DADB-3CEFBACC6F71}"/>
              </a:ext>
            </a:extLst>
          </p:cNvPr>
          <p:cNvSpPr>
            <a:spLocks noChangeArrowheads="1"/>
          </p:cNvSpPr>
          <p:nvPr/>
        </p:nvSpPr>
        <p:spPr bwMode="auto">
          <a:xfrm>
            <a:off x="0" y="6629400"/>
            <a:ext cx="9906000" cy="144463"/>
          </a:xfrm>
          <a:prstGeom prst="rect">
            <a:avLst/>
          </a:prstGeom>
          <a:solidFill>
            <a:srgbClr val="2D5AB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solidFill>
                <a:srgbClr val="003399"/>
              </a:solidFill>
            </a:endParaRPr>
          </a:p>
        </p:txBody>
      </p:sp>
      <p:pic>
        <p:nvPicPr>
          <p:cNvPr id="9219" name="Picture 3">
            <a:extLst>
              <a:ext uri="{FF2B5EF4-FFF2-40B4-BE49-F238E27FC236}">
                <a16:creationId xmlns:a16="http://schemas.microsoft.com/office/drawing/2014/main" id="{3EC1DE43-AF0F-A91E-B5C3-7ECB1E64AB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5363" y="5665045"/>
            <a:ext cx="1320800" cy="773113"/>
          </a:xfrm>
          <a:prstGeom prst="rect">
            <a:avLst/>
          </a:prstGeom>
          <a:noFill/>
          <a:extLst>
            <a:ext uri="{909E8E84-426E-40DD-AFC4-6F175D3DCCD1}">
              <a14:hiddenFill xmlns:a14="http://schemas.microsoft.com/office/drawing/2010/main">
                <a:solidFill>
                  <a:srgbClr val="FFFFFF"/>
                </a:solidFill>
              </a14:hiddenFill>
            </a:ext>
          </a:extLst>
        </p:spPr>
      </p:pic>
      <p:sp>
        <p:nvSpPr>
          <p:cNvPr id="9220" name="Text Box 4">
            <a:extLst>
              <a:ext uri="{FF2B5EF4-FFF2-40B4-BE49-F238E27FC236}">
                <a16:creationId xmlns:a16="http://schemas.microsoft.com/office/drawing/2014/main" id="{F0F49153-BF5C-71BB-90C2-B85B0D27E8B5}"/>
              </a:ext>
            </a:extLst>
          </p:cNvPr>
          <p:cNvSpPr txBox="1">
            <a:spLocks noChangeArrowheads="1"/>
          </p:cNvSpPr>
          <p:nvPr/>
        </p:nvSpPr>
        <p:spPr bwMode="auto">
          <a:xfrm>
            <a:off x="898321" y="882649"/>
            <a:ext cx="7772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dirty="0"/>
              <a:t>Nachdem wir unsere Vorschläge im Rahmen der Stellungnahme zu o.g. Abschlussbetriebsplan textlich beschrieben haben, freuen wir uns, Ihnen die Kartendarstellungen unserer beiden Alternativvorschläge vorstellen zu können.</a:t>
            </a:r>
          </a:p>
        </p:txBody>
      </p:sp>
      <p:sp>
        <p:nvSpPr>
          <p:cNvPr id="9221" name="Text Box 5">
            <a:extLst>
              <a:ext uri="{FF2B5EF4-FFF2-40B4-BE49-F238E27FC236}">
                <a16:creationId xmlns:a16="http://schemas.microsoft.com/office/drawing/2014/main" id="{EBF5732D-3949-FE24-35D1-1437E90AA62E}"/>
              </a:ext>
            </a:extLst>
          </p:cNvPr>
          <p:cNvSpPr txBox="1">
            <a:spLocks noChangeArrowheads="1"/>
          </p:cNvSpPr>
          <p:nvPr/>
        </p:nvSpPr>
        <p:spPr bwMode="auto">
          <a:xfrm>
            <a:off x="7155809" y="6138009"/>
            <a:ext cx="262388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000" b="1" dirty="0" err="1">
                <a:latin typeface="Helvetica 55 Roman" pitchFamily="34" charset="0"/>
              </a:rPr>
              <a:t>Restsee</a:t>
            </a:r>
            <a:r>
              <a:rPr lang="de-DE" altLang="de-DE" sz="1000" b="1" dirty="0">
                <a:latin typeface="Helvetica 55 Roman" pitchFamily="34" charset="0"/>
              </a:rPr>
              <a:t> </a:t>
            </a:r>
            <a:r>
              <a:rPr lang="de-DE" altLang="de-DE" sz="1000" b="1" dirty="0" err="1">
                <a:latin typeface="Helvetica 55 Roman" pitchFamily="34" charset="0"/>
              </a:rPr>
              <a:t>Inden</a:t>
            </a:r>
            <a:r>
              <a:rPr lang="de-DE" altLang="de-DE" sz="1000" b="1" dirty="0">
                <a:latin typeface="Helvetica 55 Roman" pitchFamily="34" charset="0"/>
              </a:rPr>
              <a:t>- </a:t>
            </a:r>
          </a:p>
          <a:p>
            <a:pPr>
              <a:spcBef>
                <a:spcPct val="50000"/>
              </a:spcBef>
            </a:pPr>
            <a:r>
              <a:rPr lang="de-DE" altLang="de-DE" sz="1000" b="1" dirty="0">
                <a:latin typeface="Helvetica 55 Roman" pitchFamily="34" charset="0"/>
              </a:rPr>
              <a:t>Konzept für eine naturnahe Gestaltung</a:t>
            </a:r>
          </a:p>
        </p:txBody>
      </p:sp>
      <p:pic>
        <p:nvPicPr>
          <p:cNvPr id="4" name="Grafik 3" descr="BUND">
            <a:extLst>
              <a:ext uri="{FF2B5EF4-FFF2-40B4-BE49-F238E27FC236}">
                <a16:creationId xmlns:a16="http://schemas.microsoft.com/office/drawing/2014/main" id="{3812BEBC-E374-042F-E340-C1466A25C7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6677" y="5988673"/>
            <a:ext cx="1524000" cy="552450"/>
          </a:xfrm>
          <a:prstGeom prst="rect">
            <a:avLst/>
          </a:prstGeom>
          <a:noFill/>
          <a:ln>
            <a:noFill/>
          </a:ln>
        </p:spPr>
      </p:pic>
      <p:pic>
        <p:nvPicPr>
          <p:cNvPr id="9238" name="Picture 22" descr="LNU NRW – Landesgemeinschaft Naturschutz und Umwelt Nordrhein-Westfalen e.V.">
            <a:extLst>
              <a:ext uri="{FF2B5EF4-FFF2-40B4-BE49-F238E27FC236}">
                <a16:creationId xmlns:a16="http://schemas.microsoft.com/office/drawing/2014/main" id="{C55659CE-94C4-0183-3398-6E92D2C26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5326" y="5488142"/>
            <a:ext cx="1126921" cy="1126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410532"/>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366D48A-9BEB-0775-31F6-F3C7A85EA7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021" y="471398"/>
            <a:ext cx="8365958" cy="5915204"/>
          </a:xfrm>
          <a:prstGeom prst="rect">
            <a:avLst/>
          </a:prstGeom>
        </p:spPr>
      </p:pic>
    </p:spTree>
    <p:extLst>
      <p:ext uri="{BB962C8B-B14F-4D97-AF65-F5344CB8AC3E}">
        <p14:creationId xmlns:p14="http://schemas.microsoft.com/office/powerpoint/2010/main" val="1976364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D7283A8-845B-C81B-46C1-C1801B01D620}"/>
              </a:ext>
            </a:extLst>
          </p:cNvPr>
          <p:cNvPicPr>
            <a:picLocks noChangeAspect="1"/>
          </p:cNvPicPr>
          <p:nvPr/>
        </p:nvPicPr>
        <p:blipFill>
          <a:blip r:embed="rId3"/>
          <a:stretch>
            <a:fillRect/>
          </a:stretch>
        </p:blipFill>
        <p:spPr>
          <a:xfrm>
            <a:off x="0" y="1100863"/>
            <a:ext cx="8989996" cy="5097807"/>
          </a:xfrm>
          <a:prstGeom prst="rect">
            <a:avLst/>
          </a:prstGeom>
        </p:spPr>
      </p:pic>
      <p:sp>
        <p:nvSpPr>
          <p:cNvPr id="3" name="Textfeld 2">
            <a:extLst>
              <a:ext uri="{FF2B5EF4-FFF2-40B4-BE49-F238E27FC236}">
                <a16:creationId xmlns:a16="http://schemas.microsoft.com/office/drawing/2014/main" id="{84559BA3-DF97-8FDA-2331-801951C561C9}"/>
              </a:ext>
            </a:extLst>
          </p:cNvPr>
          <p:cNvSpPr txBox="1"/>
          <p:nvPr/>
        </p:nvSpPr>
        <p:spPr>
          <a:xfrm>
            <a:off x="94502" y="-113787"/>
            <a:ext cx="2082943" cy="646331"/>
          </a:xfrm>
          <a:prstGeom prst="rect">
            <a:avLst/>
          </a:prstGeom>
          <a:noFill/>
        </p:spPr>
        <p:txBody>
          <a:bodyPr wrap="none" rtlCol="0">
            <a:spAutoFit/>
          </a:bodyPr>
          <a:lstStyle/>
          <a:p>
            <a:r>
              <a:rPr lang="de-DE" dirty="0"/>
              <a:t>Variante 1</a:t>
            </a:r>
          </a:p>
        </p:txBody>
      </p:sp>
      <p:pic>
        <p:nvPicPr>
          <p:cNvPr id="5" name="Grafik 4">
            <a:extLst>
              <a:ext uri="{FF2B5EF4-FFF2-40B4-BE49-F238E27FC236}">
                <a16:creationId xmlns:a16="http://schemas.microsoft.com/office/drawing/2014/main" id="{32A84B53-21ED-01A2-8C0E-F0AA1313A85D}"/>
              </a:ext>
            </a:extLst>
          </p:cNvPr>
          <p:cNvPicPr>
            <a:picLocks noChangeAspect="1"/>
          </p:cNvPicPr>
          <p:nvPr/>
        </p:nvPicPr>
        <p:blipFill>
          <a:blip r:embed="rId4"/>
          <a:stretch>
            <a:fillRect/>
          </a:stretch>
        </p:blipFill>
        <p:spPr>
          <a:xfrm>
            <a:off x="6237629" y="4398316"/>
            <a:ext cx="3397035" cy="2368673"/>
          </a:xfrm>
          <a:prstGeom prst="rect">
            <a:avLst/>
          </a:prstGeom>
        </p:spPr>
      </p:pic>
    </p:spTree>
    <p:extLst>
      <p:ext uri="{BB962C8B-B14F-4D97-AF65-F5344CB8AC3E}">
        <p14:creationId xmlns:p14="http://schemas.microsoft.com/office/powerpoint/2010/main" val="23582432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drTJpDTAUUmE8bwOnfZjx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7QCGiOteBUKr86Of2yMyh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a:themeElements>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Minion"/>
        <a:ea typeface=""/>
        <a:cs typeface=""/>
      </a:majorFont>
      <a:minorFont>
        <a:latin typeface="Minio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3600" b="0" i="0" u="none" strike="noStrike" cap="none" normalizeH="0" baseline="0" smtClean="0">
            <a:ln>
              <a:noFill/>
            </a:ln>
            <a:solidFill>
              <a:schemeClr val="tx1"/>
            </a:solidFill>
            <a:effectLst/>
            <a:latin typeface="Minion"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3600" b="0" i="0" u="none" strike="noStrike" cap="none" normalizeH="0" baseline="0" smtClean="0">
            <a:ln>
              <a:noFill/>
            </a:ln>
            <a:solidFill>
              <a:schemeClr val="tx1"/>
            </a:solidFill>
            <a:effectLst/>
            <a:latin typeface="Minion" pitchFamily="2" charset="0"/>
          </a:defRPr>
        </a:defPPr>
      </a:lstStyle>
    </a:lnDef>
    <a:txDef>
      <a:spPr>
        <a:solidFill>
          <a:schemeClr val="tx1"/>
        </a:solidFill>
      </a:spPr>
      <a:bodyPr wrap="square" rtlCol="0">
        <a:spAutoFit/>
      </a:bodyPr>
      <a:lstStyle>
        <a:defPPr algn="l">
          <a:defRPr sz="1400" b="1" dirty="0"/>
        </a:defPPr>
      </a:lstStyle>
    </a:tx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NABU Praesentation</Template>
  <TotalTime>0</TotalTime>
  <Words>813</Words>
  <Application>Microsoft Office PowerPoint</Application>
  <PresentationFormat>A4-Papier (210 x 297 mm)</PresentationFormat>
  <Paragraphs>187</Paragraphs>
  <Slides>30</Slides>
  <Notes>26</Notes>
  <HiddenSlides>0</HiddenSlides>
  <MMClips>0</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30</vt:i4>
      </vt:variant>
    </vt:vector>
  </HeadingPairs>
  <TitlesOfParts>
    <vt:vector size="37" baseType="lpstr">
      <vt:lpstr>Arial</vt:lpstr>
      <vt:lpstr>Calibri</vt:lpstr>
      <vt:lpstr>Helvetica 55 Roman</vt:lpstr>
      <vt:lpstr>Minion</vt:lpstr>
      <vt:lpstr>Wingdings</vt:lpstr>
      <vt:lpstr>Office</vt:lpstr>
      <vt:lpstr>Adobe Acrobat Document</vt:lpstr>
      <vt:lpstr>PowerPoint-Präsentation</vt:lpstr>
      <vt:lpstr>Was ist bisher passiert?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vt:lpstr>
      <vt:lpstr>Charakterarten Auenbereiche und Fließgewässer</vt:lpstr>
      <vt:lpstr>Waldbereiche</vt:lpstr>
      <vt:lpstr>Charakterarten des Waldes </vt:lpstr>
      <vt:lpstr>PowerPoint-Präsentation</vt:lpstr>
      <vt:lpstr>Charakterarten der Streuobstwiesen und -weiden</vt:lpstr>
      <vt:lpstr>Extensiv genutzte Feldflur </vt:lpstr>
      <vt:lpstr>Charakterarten der extensiv  genutzten Feldflur</vt:lpstr>
      <vt:lpstr>PowerPoint-Präsentation</vt:lpstr>
      <vt:lpstr>PowerPoint-Präsentation</vt:lpstr>
      <vt:lpstr>Feuchtwiesen </vt:lpstr>
      <vt:lpstr>       Charakterarten der Feuchtwiesen    </vt:lpstr>
      <vt:lpstr>Amphibiengewässer</vt:lpstr>
      <vt:lpstr> </vt:lpstr>
      <vt:lpstr>PowerPoint-Präsentation</vt:lpstr>
      <vt:lpstr>Charakterarten der Flachwasserzonen  mit Röhricht</vt:lpstr>
      <vt:lpstr> Seefläche mit Brutflößen für Vögel </vt:lpstr>
      <vt:lpstr>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Achim</dc:creator>
  <cp:lastModifiedBy>udoth</cp:lastModifiedBy>
  <cp:revision>91</cp:revision>
  <cp:lastPrinted>2023-08-06T19:15:41Z</cp:lastPrinted>
  <dcterms:created xsi:type="dcterms:W3CDTF">2023-05-09T15:47:07Z</dcterms:created>
  <dcterms:modified xsi:type="dcterms:W3CDTF">2023-08-07T15:11:32Z</dcterms:modified>
</cp:coreProperties>
</file>